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7"/>
  </p:notesMasterIdLst>
  <p:sldIdLst>
    <p:sldId id="256" r:id="rId2"/>
    <p:sldId id="257" r:id="rId3"/>
    <p:sldId id="258" r:id="rId4"/>
    <p:sldId id="259" r:id="rId5"/>
    <p:sldId id="261" r:id="rId6"/>
    <p:sldId id="262" r:id="rId7"/>
    <p:sldId id="263" r:id="rId8"/>
    <p:sldId id="264" r:id="rId9"/>
    <p:sldId id="265" r:id="rId10"/>
    <p:sldId id="267" r:id="rId11"/>
    <p:sldId id="268" r:id="rId12"/>
    <p:sldId id="269" r:id="rId13"/>
    <p:sldId id="270" r:id="rId14"/>
    <p:sldId id="271" r:id="rId15"/>
    <p:sldId id="272" r:id="rId16"/>
  </p:sldIdLst>
  <p:sldSz cx="12192000" cy="6858000"/>
  <p:notesSz cx="6858000" cy="12192000"/>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6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426410137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10</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11</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15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2</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3</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4</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5</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6</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7</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8</a:t>
            </a:fld>
            <a:endParaRPr lang="en-US"/>
          </a:p>
        </p:txBody>
      </p:sp>
    </p:spTree>
    <p:extLst>
      <p:ext uri="{BB962C8B-B14F-4D97-AF65-F5344CB8AC3E}">
        <p14:creationId xmlns:p14="http://schemas.microsoft.com/office/powerpoint/2010/main" val="1024086991"/>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t>9</a:t>
            </a:fld>
            <a:endParaRPr lang="en-US"/>
          </a:p>
        </p:txBody>
      </p:sp>
    </p:spTree>
    <p:extLst>
      <p:ext uri="{BB962C8B-B14F-4D97-AF65-F5344CB8AC3E}">
        <p14:creationId xmlns:p14="http://schemas.microsoft.com/office/powerpoint/2010/main" val="102408699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7" Type="http://schemas.openxmlformats.org/officeDocument/2006/relationships/slide" Target="../slides/slide10.xml"/><Relationship Id="rId2" Type="http://schemas.openxmlformats.org/officeDocument/2006/relationships/image" Target="../media/image3.png"/><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cd62afa44f3c4c5a7a2#tid=6705f707145dad0009e357ee#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a:ln/>
        </p:spPr>
        <p:txBody>
          <a:bodyPr wrap="square" lIns="0" tIns="0" rIns="0" bIns="0" rtlCol="0" anchor="ctr"/>
          <a:lstStyle/>
          <a:p>
            <a:pPr algn="ctr"/>
            <a:r>
              <a:rPr lang="en-US" sz="2400" b="1" i="0" dirty="0">
                <a:solidFill>
                  <a:srgbClr val="3D589F"/>
                </a:solidFill>
                <a:latin typeface="微软雅黑" pitchFamily="34" charset="0"/>
                <a:ea typeface="微软雅黑" pitchFamily="34" charset="-122"/>
                <a:cs typeface="微软雅黑"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2350008"/>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803904"/>
            <a:ext cx="768096" cy="768096"/>
          </a:xfrm>
          <a:prstGeom prst="rect">
            <a:avLst/>
          </a:prstGeom>
        </p:spPr>
      </p:pic>
      <p:sp>
        <p:nvSpPr>
          <p:cNvPr id="6" name="MasterShapeName"/>
          <p:cNvSpPr/>
          <p:nvPr/>
        </p:nvSpPr>
        <p:spPr>
          <a:xfrm>
            <a:off x="5504688" y="2350008"/>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7" name="MasterShapeName"/>
          <p:cNvSpPr/>
          <p:nvPr/>
        </p:nvSpPr>
        <p:spPr>
          <a:xfrm>
            <a:off x="5504688" y="3803904"/>
            <a:ext cx="768096" cy="768096"/>
          </a:xfrm>
          <a:prstGeom prst="rect">
            <a:avLst/>
          </a:prstGeom>
          <a:noFill/>
          <a:ln/>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8" name="MasterShapeName?linknodeid=6171e11ea&amp;color=RGB(0,96,96)">
            <a:hlinkClick r:id="rId6" action="ppaction://hlinksldjump"/>
          </p:cNvPr>
          <p:cNvSpPr/>
          <p:nvPr/>
        </p:nvSpPr>
        <p:spPr>
          <a:xfrm>
            <a:off x="6803136" y="2523744"/>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基础巩固</a:t>
            </a:r>
            <a:endParaRPr lang="en-US" sz="2400" dirty="0"/>
          </a:p>
        </p:txBody>
      </p:sp>
      <p:sp>
        <p:nvSpPr>
          <p:cNvPr id="9" name="MasterShapeName?linknodeid=f72507699&amp;color=RGB(0,96,96)">
            <a:hlinkClick r:id="rId7" action="ppaction://hlinksldjump"/>
          </p:cNvPr>
          <p:cNvSpPr/>
          <p:nvPr/>
        </p:nvSpPr>
        <p:spPr>
          <a:xfrm>
            <a:off x="6803136" y="3959352"/>
            <a:ext cx="2624328" cy="457200"/>
          </a:xfrm>
          <a:prstGeom prst="rect">
            <a:avLst/>
          </a:prstGeom>
          <a:noFill/>
          <a:ln/>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语篇提升-完形填空</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基础巩固">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932688"/>
            <a:ext cx="548640" cy="548640"/>
          </a:xfrm>
          <a:prstGeom prst="rect">
            <a:avLst/>
          </a:prstGeom>
        </p:spPr>
      </p:pic>
      <p:sp>
        <p:nvSpPr>
          <p:cNvPr id="4" name="MasterShapeName"/>
          <p:cNvSpPr/>
          <p:nvPr/>
        </p:nvSpPr>
        <p:spPr>
          <a:xfrm>
            <a:off x="1271016" y="92354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基础巩固</a:t>
            </a:r>
            <a:endParaRPr lang="en-US" sz="2400"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语篇提升">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32104"/>
            <a:ext cx="722376" cy="576072"/>
          </a:xfrm>
          <a:prstGeom prst="rect">
            <a:avLst/>
          </a:prstGeom>
        </p:spPr>
      </p:pic>
      <p:sp>
        <p:nvSpPr>
          <p:cNvPr id="4" name="MasterShapeName"/>
          <p:cNvSpPr/>
          <p:nvPr/>
        </p:nvSpPr>
        <p:spPr>
          <a:xfrm>
            <a:off x="1371600" y="832104"/>
            <a:ext cx="2990088" cy="576072"/>
          </a:xfrm>
          <a:prstGeom prst="rect">
            <a:avLst/>
          </a:prstGeom>
          <a:noFill/>
          <a:ln/>
        </p:spPr>
        <p:txBody>
          <a:bodyPr wrap="square" lIns="0" tIns="0" rIns="0" bIns="0" rtlCol="0" anchor="ctr"/>
          <a:lstStyle/>
          <a:p>
            <a:pPr algn="l"/>
            <a:r>
              <a:rPr lang="en-US" sz="2400" b="0" i="0" dirty="0">
                <a:solidFill>
                  <a:srgbClr val="3D589F"/>
                </a:solidFill>
                <a:latin typeface="微软雅黑" pitchFamily="34" charset="0"/>
                <a:ea typeface="微软雅黑" pitchFamily="34" charset="-122"/>
                <a:cs typeface="微软雅黑" pitchFamily="34" charset="-120"/>
              </a:rPr>
              <a:t>语篇提升-完形填空</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9.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9.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9.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name="Slide 1">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name="Slide 12">
    <p:spTree>
      <p:nvGrpSpPr>
        <p:cNvPr id="1" name=""/>
        <p:cNvGrpSpPr/>
        <p:nvPr/>
      </p:nvGrpSpPr>
      <p:grpSpPr>
        <a:xfrm>
          <a:off x="0" y="0"/>
          <a:ext cx="0" cy="0"/>
          <a:chOff x="0" y="0"/>
          <a:chExt cx="0" cy="0"/>
        </a:xfrm>
      </p:grpSpPr>
      <p:sp>
        <p:nvSpPr>
          <p:cNvPr id="2" name="QM_4_BD.66_1#5d17ae49b?pid=f72507699&amp;color=0,55,96&amp;vtp=1&amp;bt=1&amp;bbb=1&amp;hb=1"/>
          <p:cNvSpPr/>
          <p:nvPr/>
        </p:nvSpPr>
        <p:spPr>
          <a:xfrm>
            <a:off x="502920" y="1512000"/>
            <a:ext cx="10570464" cy="45421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仿宋" pitchFamily="34" charset="0"/>
                <a:ea typeface="仿宋" pitchFamily="34" charset="-122"/>
                <a:cs typeface="仿宋" pitchFamily="34" charset="-120"/>
              </a:rPr>
              <a:t>[辽宁沈阳2024高一下期中]</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exercise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Coqen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Middle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School</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in</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southwest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China's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Xizang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Autonomous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Region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eagerly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1</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playground,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well-organised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circles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Accompanied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rhythmic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traditional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background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2</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themselves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happily.</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Under</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3</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their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oversaw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exercise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playground's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edge,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were</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encouraged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maintain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their</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4</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levels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bouncing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This</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originating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Cishi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Township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several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hundred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years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ago,</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5</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appealing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spring”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element,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perfectly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6</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liveliness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children.</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nearly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700</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students</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7</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engaged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during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breaks,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school</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8</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county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arts</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troupe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（剧团）.Fourteen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talented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were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9</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Cishi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bounce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each</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14</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classes.</a:t>
            </a:r>
            <a:endParaRPr lang="en-US" altLang="zh-CN"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name="Slide 13">
    <p:spTree>
      <p:nvGrpSpPr>
        <p:cNvPr id="1" name=""/>
        <p:cNvGrpSpPr/>
        <p:nvPr/>
      </p:nvGrpSpPr>
      <p:grpSpPr>
        <a:xfrm>
          <a:off x="0" y="0"/>
          <a:ext cx="0" cy="0"/>
          <a:chOff x="0" y="0"/>
          <a:chExt cx="0" cy="0"/>
        </a:xfrm>
      </p:grpSpPr>
      <p:sp>
        <p:nvSpPr>
          <p:cNvPr id="2" name="QM_4_BD.66_2#5d17ae49b?pid=f72507699&amp;color=0,55,96&amp;mp=1&amp;vtp=1&amp;bt=1&amp;bbb=1&amp;hb=1"/>
          <p:cNvSpPr/>
          <p:nvPr/>
        </p:nvSpPr>
        <p:spPr>
          <a:xfrm>
            <a:off x="502920" y="1508760"/>
            <a:ext cx="10570464" cy="28657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are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10</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Dondrup</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head</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troupe.</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11</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mastered</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basic</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12</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endParaRPr lang="en-US" altLang="zh-CN" sz="1800" dirty="0"/>
          </a:p>
          <a:p>
            <a:pPr>
              <a:lnSpc>
                <a:spcPts val="3300"/>
              </a:lnSpc>
            </a:pPr>
            <a:r>
              <a:rPr lang="en-US" altLang="zh-CN" b="0" i="0">
                <a:solidFill>
                  <a:srgbClr val="003760"/>
                </a:solidFill>
                <a:latin typeface="SimSun" panose="02010600030101010101" pitchFamily="2" charset="-122"/>
                <a:ea typeface="微软雅黑" pitchFamily="34" charset="-122"/>
                <a:cs typeface="Times New Roma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13</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history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cultural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significance,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actively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participating</a:t>
            </a:r>
            <a:r>
              <a:rPr lang="en-US" altLang="zh-CN" sz="1800" b="0" i="0">
                <a:solidFill>
                  <a:srgbClr val="003760"/>
                </a:solidFill>
                <a:latin typeface="SimSun" pitchFamily="34" charset="0"/>
                <a:ea typeface="SimSun" pitchFamily="34" charset="-122"/>
                <a:cs typeface="SimSun" pitchFamily="34" charset="-120"/>
              </a:rPr>
              <a:t> </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alongside</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effectively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heightened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14</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a:t>
            </a:r>
            <a:endParaRPr lang="en-US" altLang="zh-CN" sz="1800" dirty="0"/>
          </a:p>
          <a:p>
            <a:pPr>
              <a:lnSpc>
                <a:spcPts val="3300"/>
              </a:lnSpc>
            </a:pPr>
            <a:r>
              <a:rPr lang="en-US" altLang="zh-CN"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class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cohesive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（有凝聚力的）,</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the</a:t>
            </a:r>
            <a:r>
              <a:rPr lang="en-US" altLang="zh-CN" sz="1800" b="0" i="0">
                <a:solidFill>
                  <a:srgbClr val="003760"/>
                </a:solidFill>
                <a:latin typeface="SimSun" pitchFamily="34" charset="0"/>
                <a:ea typeface="SimSun" pitchFamily="34" charset="-122"/>
                <a:cs typeface="SimSun" pitchFamily="34" charset="-120"/>
              </a:rPr>
              <a:t> </a:t>
            </a:r>
            <a:r>
              <a:rPr lang="en-US" altLang="zh-CN" sz="1800" b="0" i="0" u="sng" spc="-10300">
                <a:solidFill>
                  <a:srgbClr val="FFFFFF"/>
                </a:solidFill>
                <a:latin typeface="SimSun" pitchFamily="34" charset="0"/>
                <a:ea typeface="SimSun" pitchFamily="34" charset="-122"/>
                <a:cs typeface="SimSu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u="sng">
                <a:solidFill>
                  <a:srgbClr val="003760"/>
                </a:solidFill>
                <a:latin typeface="Times New Roman" pitchFamily="34" charset="0"/>
                <a:ea typeface="微软雅黑" pitchFamily="34" charset="-122"/>
                <a:cs typeface="Times New Roman" pitchFamily="34" charset="-120"/>
              </a:rPr>
              <a:t>15</a:t>
            </a:r>
            <a:r>
              <a:rPr lang="en-US" altLang="zh-CN" sz="1800" b="0" i="0" u="sng" spc="-10300">
                <a:solidFill>
                  <a:srgbClr val="FFFFFF"/>
                </a:solidFill>
                <a:latin typeface="Times New Roman" pitchFamily="34" charset="0"/>
                <a:ea typeface="微软雅黑" pitchFamily="34" charset="-122"/>
                <a:cs typeface="Times New Roman" pitchFamily="34" charset="-120"/>
              </a:rPr>
              <a:t>.</a:t>
            </a:r>
            <a:r>
              <a:rPr lang="en-US" altLang="zh-CN" sz="1800" i="0" u="sng">
                <a:solidFill>
                  <a:srgbClr val="003760"/>
                </a:solidFill>
                <a:latin typeface="SimSun" pitchFamily="34" charset="0"/>
                <a:ea typeface="SimSun" pitchFamily="34" charset="-122"/>
                <a:cs typeface="SimSun" pitchFamily="34" charset="-120"/>
              </a:rPr>
              <a:t> </a:t>
            </a:r>
            <a:r>
              <a:rPr lang="en-US" altLang="zh-CN" sz="1800" i="0" u="sng" spc="-10300">
                <a:solidFill>
                  <a:srgbClr val="FFFFFF"/>
                </a:solidFill>
                <a:latin typeface="SimSun" pitchFamily="34" charset="0"/>
                <a:ea typeface="SimSun" pitchFamily="34" charset="-122"/>
                <a:cs typeface="SimSu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between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students</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is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also</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deepened,”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official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school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said.</a:t>
            </a:r>
            <a:endParaRPr lang="en-US" altLang="zh-CN" dirty="0"/>
          </a:p>
        </p:txBody>
      </p:sp>
      <p:sp>
        <p:nvSpPr>
          <p:cNvPr id="3" name="QM_4_EX.67_1#5d17ae49b?pid=f72507699&amp;color=0,55,96&amp;vtp=1&amp;bbb=1&amp;hb=1"/>
          <p:cNvSpPr/>
          <p:nvPr/>
        </p:nvSpPr>
        <p:spPr>
          <a:xfrm>
            <a:off x="502920" y="4390390"/>
            <a:ext cx="10570464" cy="11893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【语篇导读】</a:t>
            </a:r>
            <a:r>
              <a:rPr lang="en-US" altLang="zh-CN" sz="1800" b="0" i="0" dirty="0">
                <a:solidFill>
                  <a:srgbClr val="003760"/>
                </a:solidFill>
                <a:latin typeface="Times New Roman" pitchFamily="34" charset="0"/>
                <a:ea typeface="楷体" pitchFamily="34" charset="-122"/>
                <a:cs typeface="Times New Roman" pitchFamily="34" charset="-120"/>
              </a:rPr>
              <a:t>本文是一篇记叙文</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主要讲述了中国西南部西藏自治区措勤县中学的学生们练习舞蹈的情况</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300"/>
              </a:lnSpc>
            </a:pPr>
            <a:r>
              <a:rPr lang="en-US" altLang="zh-CN" sz="1800" b="0" i="0">
                <a:solidFill>
                  <a:srgbClr val="003760"/>
                </a:solidFill>
                <a:latin typeface="Times New Roman" pitchFamily="34" charset="0"/>
                <a:ea typeface="楷体" pitchFamily="34" charset="-122"/>
                <a:cs typeface="Times New Roman" pitchFamily="34" charset="-120"/>
              </a:rPr>
              <a:t>这种舞蹈起源于几百年前的磁石乡</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在视觉上给人一种</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弹簧</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楷体" pitchFamily="34" charset="-122"/>
                <a:cs typeface="Times New Roman" pitchFamily="34" charset="-120"/>
              </a:rPr>
              <a:t>的感觉</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楷体" pitchFamily="34" charset="-122"/>
                <a:cs typeface="Times New Roman" pitchFamily="34" charset="-120"/>
              </a:rPr>
              <a:t>该舞蹈不仅使得班级更有凝聚力</a:t>
            </a:r>
            <a:r>
              <a:rPr lang="en-US" altLang="zh-CN" sz="1800" b="0" i="0">
                <a:solidFill>
                  <a:srgbClr val="003760"/>
                </a:solidFill>
                <a:latin typeface="Times New Roman" pitchFamily="34" charset="0"/>
                <a:ea typeface="微软雅黑" pitchFamily="34" charset="-122"/>
                <a:cs typeface="Times New Roman" pitchFamily="34" charset="-120"/>
              </a:rPr>
              <a:t>，</a:t>
            </a:r>
          </a:p>
          <a:p>
            <a:pPr>
              <a:lnSpc>
                <a:spcPts val="3100"/>
              </a:lnSpc>
            </a:pPr>
            <a:r>
              <a:rPr lang="en-US" altLang="zh-CN" b="0" i="0">
                <a:solidFill>
                  <a:srgbClr val="003760"/>
                </a:solidFill>
                <a:latin typeface="Times New Roman" pitchFamily="34" charset="0"/>
                <a:ea typeface="楷体" pitchFamily="34" charset="-122"/>
                <a:cs typeface="Times New Roman" pitchFamily="34" charset="-120"/>
              </a:rPr>
              <a:t>而且也加深了师生关系</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3">
                                            <p:txEl>
                                              <p:pRg st="2" end="2"/>
                                            </p:txEl>
                                          </p:spTgt>
                                        </p:tgtEl>
                                        <p:attrNameLst>
                                          <p:attrName>style.visibility</p:attrName>
                                        </p:attrNameLst>
                                      </p:cBhvr>
                                      <p:to>
                                        <p:strVal val="visible"/>
                                      </p:to>
                                    </p:set>
                                    <p:animEffect transition="in" filter="fade">
                                      <p:cBhvr>
                                        <p:cTn id="16"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Lst>
  </p:timing>
</p:sld>
</file>

<file path=ppt/slides/slide12.xml><?xml version="1.0" encoding="utf-8"?>
<p:sld xmlns:a="http://schemas.openxmlformats.org/drawingml/2006/main" xmlns:r="http://schemas.openxmlformats.org/officeDocument/2006/relationships" xmlns:p="http://schemas.openxmlformats.org/presentationml/2006/main">
  <p:cSld name="Slide 14">
    <p:spTree>
      <p:nvGrpSpPr>
        <p:cNvPr id="1" name=""/>
        <p:cNvGrpSpPr/>
        <p:nvPr/>
      </p:nvGrpSpPr>
      <p:grpSpPr>
        <a:xfrm>
          <a:off x="0" y="0"/>
          <a:ext cx="0" cy="0"/>
          <a:chOff x="0" y="0"/>
          <a:chExt cx="0" cy="0"/>
        </a:xfrm>
      </p:grpSpPr>
      <p:sp>
        <p:nvSpPr>
          <p:cNvPr id="2" name="QC_5_BD.68_1#8052d8bfe.choices?pid=5d17ae49b&amp;color=0,55,96&amp;mp=1&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1.(</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.played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B.approached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C.rushed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.gathered</a:t>
            </a:r>
            <a:endParaRPr lang="en-US" altLang="zh-CN" sz="1800" dirty="0"/>
          </a:p>
        </p:txBody>
      </p:sp>
      <p:sp>
        <p:nvSpPr>
          <p:cNvPr id="3" name="QC_5_AN.69_1#8052d8bfe.bracket?pid=5d17ae49b&amp;color=0,55,96&amp;mp=1&amp;vpa=36&amp;vtp=1"/>
          <p:cNvSpPr/>
          <p:nvPr/>
        </p:nvSpPr>
        <p:spPr>
          <a:xfrm>
            <a:off x="845026" y="1495425"/>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4" name="QC_5_AS.70_1#8052d8bfe?pid=5d17ae49b&amp;color=0,55,96&amp;vtp=1&amp;bbb=1&amp;hb=1"/>
          <p:cNvSpPr/>
          <p:nvPr/>
        </p:nvSpPr>
        <p:spPr>
          <a:xfrm>
            <a:off x="502920" y="1913255"/>
            <a:ext cx="10570464" cy="77324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根据上文“Morning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exercise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started.”和下文“on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playground,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forming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well-organised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circles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by</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classes</a:t>
            </a:r>
            <a:r>
              <a:rPr lang="en-US" altLang="zh-CN" b="0" i="0" dirty="0">
                <a:solidFill>
                  <a:srgbClr val="003760"/>
                </a:solidFill>
                <a:latin typeface="Times New Roman" pitchFamily="34" charset="0"/>
                <a:ea typeface="微软雅黑" pitchFamily="34" charset="-122"/>
                <a:cs typeface="Times New Roman" pitchFamily="34" charset="-120"/>
              </a:rPr>
              <a:t>”可知，学生们聚集在操场上做早操。</a:t>
            </a:r>
            <a:endParaRPr lang="en-US" altLang="zh-CN" dirty="0"/>
          </a:p>
        </p:txBody>
      </p:sp>
      <p:sp>
        <p:nvSpPr>
          <p:cNvPr id="5" name="QC_5_BD.71_1#e1a061ff6.choices?pid=5d17ae49b&amp;color=0,55,96&amp;vtp=1&amp;bbb=1"/>
          <p:cNvSpPr/>
          <p:nvPr/>
        </p:nvSpPr>
        <p:spPr>
          <a:xfrm>
            <a:off x="502920" y="274072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.devoted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B.operated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C.accepted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.related</a:t>
            </a:r>
            <a:endParaRPr lang="en-US" altLang="zh-CN" sz="1800" dirty="0"/>
          </a:p>
        </p:txBody>
      </p:sp>
      <p:sp>
        <p:nvSpPr>
          <p:cNvPr id="6" name="QC_5_AN.72_1#e1a061ff6.bracket?pid=5d17ae49b&amp;color=0,55,96&amp;vpa=37&amp;vtp=1"/>
          <p:cNvSpPr/>
          <p:nvPr/>
        </p:nvSpPr>
        <p:spPr>
          <a:xfrm>
            <a:off x="845026" y="272738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7" name="QC_5_AS.73_1#e1a061ff6?pid=5d17ae49b&amp;color=0,55,96&amp;vtp=1&amp;bbb=1"/>
          <p:cNvSpPr/>
          <p:nvPr/>
        </p:nvSpPr>
        <p:spPr>
          <a:xfrm>
            <a:off x="502920" y="314648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根据下文turning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springs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happily可知，他们全身心地投入到舞蹈中。</a:t>
            </a:r>
            <a:endParaRPr lang="en-US" altLang="zh-CN" sz="1800" dirty="0"/>
          </a:p>
        </p:txBody>
      </p:sp>
      <p:sp>
        <p:nvSpPr>
          <p:cNvPr id="8" name="QC_5_BD.74_1#585a49505.choices?pid=5d17ae49b&amp;color=0,55,96&amp;vtp=1&amp;bbb=1"/>
          <p:cNvSpPr/>
          <p:nvPr/>
        </p:nvSpPr>
        <p:spPr>
          <a:xfrm>
            <a:off x="502920" y="355225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.confirmation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B.guidance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C.declaration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.account</a:t>
            </a:r>
            <a:endParaRPr lang="en-US" altLang="zh-CN" sz="1800" dirty="0"/>
          </a:p>
        </p:txBody>
      </p:sp>
      <p:sp>
        <p:nvSpPr>
          <p:cNvPr id="9" name="QC_5_AN.75_1#585a49505.bracket?pid=5d17ae49b&amp;color=0,55,96&amp;vpa=38&amp;vtp=1"/>
          <p:cNvSpPr/>
          <p:nvPr/>
        </p:nvSpPr>
        <p:spPr>
          <a:xfrm>
            <a:off x="857726" y="353891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10" name="QC_5_AS.76_1#585a49505?pid=5d17ae49b&amp;color=0,55,96&amp;vtp=1&amp;bbb=1"/>
          <p:cNvSpPr/>
          <p:nvPr/>
        </p:nvSpPr>
        <p:spPr>
          <a:xfrm>
            <a:off x="502920" y="395801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oversaw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exercise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playground's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edge可知，老师在指导学生们跳舞。</a:t>
            </a:r>
            <a:endParaRPr lang="en-US" altLang="zh-CN" sz="1800" dirty="0"/>
          </a:p>
        </p:txBody>
      </p:sp>
      <p:sp>
        <p:nvSpPr>
          <p:cNvPr id="11" name="QC_5_BD.77_1#7464c324b.choices?pid=5d17ae49b&amp;color=0,55,96&amp;vtp=1&amp;bbb=1"/>
          <p:cNvSpPr/>
          <p:nvPr/>
        </p:nvSpPr>
        <p:spPr>
          <a:xfrm>
            <a:off x="502920" y="436378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4.(</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.breath</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B.energy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C.behaviour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.conduct</a:t>
            </a:r>
            <a:endParaRPr lang="en-US" altLang="zh-CN" sz="1800" dirty="0"/>
          </a:p>
        </p:txBody>
      </p:sp>
      <p:sp>
        <p:nvSpPr>
          <p:cNvPr id="12" name="QC_5_AN.78_1#7464c324b.bracket?pid=5d17ae49b&amp;color=0,55,96&amp;vpa=39&amp;vtp=1"/>
          <p:cNvSpPr/>
          <p:nvPr/>
        </p:nvSpPr>
        <p:spPr>
          <a:xfrm>
            <a:off x="857726" y="435044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13" name="QC_5_AS.79_1#7464c324b?pid=5d17ae49b&amp;color=0,55,96&amp;vtp=1&amp;bbb=1&amp;hb=1"/>
          <p:cNvSpPr/>
          <p:nvPr/>
        </p:nvSpPr>
        <p:spPr>
          <a:xfrm>
            <a:off x="502920" y="477456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bouncing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higher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keeping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beat可知，学生们被鼓励通过跳得更高</a:t>
            </a:r>
            <a:r>
              <a:rPr lang="en-US" altLang="zh-CN" sz="1800" b="0" i="0">
                <a:solidFill>
                  <a:srgbClr val="003760"/>
                </a:solidFill>
                <a:latin typeface="Times New Roman" pitchFamily="34" charset="0"/>
                <a:ea typeface="微软雅黑" pitchFamily="34" charset="-122"/>
                <a:cs typeface="Times New Roman" pitchFamily="34" charset="-120"/>
              </a:rPr>
              <a:t>、跟</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上节奏来保持精力充沛</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par>
                                <p:cTn id="70" presetID="10" presetClass="entr" presetSubtype="0" fill="hold" grpId="0" nodeType="withEffect">
                                  <p:stCondLst>
                                    <p:cond delay="0"/>
                                  </p:stCondLst>
                                  <p:childTnLst>
                                    <p:set>
                                      <p:cBhvr>
                                        <p:cTn id="71" dur="1" fill="hold">
                                          <p:stCondLst>
                                            <p:cond delay="0"/>
                                          </p:stCondLst>
                                        </p:cTn>
                                        <p:tgtEl>
                                          <p:spTgt spid="13">
                                            <p:txEl>
                                              <p:pRg st="1" end="1"/>
                                            </p:txEl>
                                          </p:spTgt>
                                        </p:tgtEl>
                                        <p:attrNameLst>
                                          <p:attrName>style.visibility</p:attrName>
                                        </p:attrNameLst>
                                      </p:cBhvr>
                                      <p:to>
                                        <p:strVal val="visible"/>
                                      </p:to>
                                    </p:set>
                                    <p:animEffect transition="in" filter="fade">
                                      <p:cBhvr>
                                        <p:cTn id="72"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3.xml><?xml version="1.0" encoding="utf-8"?>
<p:sld xmlns:a="http://schemas.openxmlformats.org/drawingml/2006/main" xmlns:r="http://schemas.openxmlformats.org/officeDocument/2006/relationships" xmlns:p="http://schemas.openxmlformats.org/presentationml/2006/main">
  <p:cSld name="Slide 15">
    <p:spTree>
      <p:nvGrpSpPr>
        <p:cNvPr id="1" name=""/>
        <p:cNvGrpSpPr/>
        <p:nvPr/>
      </p:nvGrpSpPr>
      <p:grpSpPr>
        <a:xfrm>
          <a:off x="0" y="0"/>
          <a:ext cx="0" cy="0"/>
          <a:chOff x="0" y="0"/>
          <a:chExt cx="0" cy="0"/>
        </a:xfrm>
      </p:grpSpPr>
      <p:sp>
        <p:nvSpPr>
          <p:cNvPr id="2" name="QC_5_BD.80_1#9a9d8d582.choices?pid=5d17ae49b&amp;color=0,55,96&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5.(</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.exists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B.requires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C.offers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.recommends</a:t>
            </a:r>
            <a:endParaRPr lang="en-US" altLang="zh-CN" sz="1800" dirty="0"/>
          </a:p>
        </p:txBody>
      </p:sp>
      <p:sp>
        <p:nvSpPr>
          <p:cNvPr id="3" name="QC_5_AN.81_1#9a9d8d582.bracket?pid=5d17ae49b&amp;color=0,55,96&amp;vpa=40&amp;vtp=1"/>
          <p:cNvSpPr/>
          <p:nvPr/>
        </p:nvSpPr>
        <p:spPr>
          <a:xfrm>
            <a:off x="8577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5_AS.82_1#9a9d8d582?pid=5d17ae49b&amp;color=0,55,96&amp;vtp=1&amp;bbb=1"/>
          <p:cNvSpPr/>
          <p:nvPr/>
        </p:nvSpPr>
        <p:spPr>
          <a:xfrm>
            <a:off x="502920" y="19082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visually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appealing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element可知，该舞蹈在视觉上给人一种“弹簧”的感觉。</a:t>
            </a:r>
            <a:endParaRPr lang="en-US" altLang="zh-CN" sz="1800" dirty="0"/>
          </a:p>
        </p:txBody>
      </p:sp>
      <p:sp>
        <p:nvSpPr>
          <p:cNvPr id="5" name="QC_5_BD.83_1#e22cf54cf.choices?pid=5d17ae49b&amp;color=0,55,96&amp;vtp=1&amp;bbb=1"/>
          <p:cNvSpPr/>
          <p:nvPr/>
        </p:nvSpPr>
        <p:spPr>
          <a:xfrm>
            <a:off x="502920" y="231400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6.(</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.responsible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B.available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C.beneficial</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.suitable</a:t>
            </a:r>
            <a:endParaRPr lang="en-US" altLang="zh-CN" sz="1800" dirty="0"/>
          </a:p>
        </p:txBody>
      </p:sp>
      <p:sp>
        <p:nvSpPr>
          <p:cNvPr id="6" name="QC_5_AN.84_1#e22cf54cf.bracket?pid=5d17ae49b&amp;color=0,55,96&amp;vpa=41&amp;vtp=1"/>
          <p:cNvSpPr/>
          <p:nvPr/>
        </p:nvSpPr>
        <p:spPr>
          <a:xfrm>
            <a:off x="845026" y="230066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7" name="QC_5_AS.85_1#e22cf54cf?pid=5d17ae49b&amp;color=0,55,96&amp;vtp=1&amp;bbb=1"/>
          <p:cNvSpPr/>
          <p:nvPr/>
        </p:nvSpPr>
        <p:spPr>
          <a:xfrm>
            <a:off x="502920" y="271976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根据上文“‘spring’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element”并结合选项可知，这种舞蹈与孩子们的活泼相配。</a:t>
            </a:r>
            <a:endParaRPr lang="en-US" altLang="zh-CN" sz="1800" dirty="0"/>
          </a:p>
        </p:txBody>
      </p:sp>
      <p:sp>
        <p:nvSpPr>
          <p:cNvPr id="8" name="QC_5_BD.86_1#8b18ffb17.choices?pid=5d17ae49b&amp;color=0,55,96&amp;vtp=1&amp;bbb=1"/>
          <p:cNvSpPr/>
          <p:nvPr/>
        </p:nvSpPr>
        <p:spPr>
          <a:xfrm>
            <a:off x="502920" y="312553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7.(</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.active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B.sensitive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C.frank</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.patient</a:t>
            </a:r>
            <a:endParaRPr lang="en-US" altLang="zh-CN" sz="1800" dirty="0"/>
          </a:p>
        </p:txBody>
      </p:sp>
      <p:sp>
        <p:nvSpPr>
          <p:cNvPr id="9" name="QC_5_AN.87_1#8b18ffb17.bracket?pid=5d17ae49b&amp;color=0,55,96&amp;vpa=42&amp;vtp=1"/>
          <p:cNvSpPr/>
          <p:nvPr/>
        </p:nvSpPr>
        <p:spPr>
          <a:xfrm>
            <a:off x="845026" y="311219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10" name="QC_5_AS.88_1#8b18ffb17?pid=5d17ae49b&amp;color=0,55,96&amp;vtp=1&amp;bbb=1"/>
          <p:cNvSpPr/>
          <p:nvPr/>
        </p:nvSpPr>
        <p:spPr>
          <a:xfrm>
            <a:off x="502920" y="353129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根据下文engaged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可知，此处表示为了让近700名学生在课间保持活跃。</a:t>
            </a:r>
            <a:endParaRPr lang="en-US" altLang="zh-CN" sz="1800" dirty="0"/>
          </a:p>
        </p:txBody>
      </p:sp>
      <p:sp>
        <p:nvSpPr>
          <p:cNvPr id="11" name="QC_5_BD.89_1#22294c555.choices?pid=5d17ae49b&amp;color=0,55,96&amp;vtp=1&amp;bbb=1"/>
          <p:cNvSpPr/>
          <p:nvPr/>
        </p:nvSpPr>
        <p:spPr>
          <a:xfrm>
            <a:off x="502920" y="3942080"/>
            <a:ext cx="10570464" cy="770255"/>
          </a:xfrm>
          <a:prstGeom prst="rect">
            <a:avLst/>
          </a:prstGeom>
          <a:noFill/>
          <a:ln/>
        </p:spPr>
        <p:txBody>
          <a:bodyPr wrap="none" lIns="0" tIns="0" rIns="0" bIns="0" rtlCol="0" anchor="t"/>
          <a:lstStyle/>
          <a:p>
            <a:pPr>
              <a:lnSpc>
                <a:spcPts val="3300"/>
              </a:lnSpc>
              <a:tabLst>
                <a:tab pos="5898039" algn="l"/>
              </a:tabLst>
            </a:pPr>
            <a:r>
              <a:rPr lang="en-US" altLang="zh-CN" b="0" i="0">
                <a:solidFill>
                  <a:srgbClr val="003760"/>
                </a:solidFill>
                <a:latin typeface="Times New Roman" pitchFamily="34" charset="0"/>
                <a:ea typeface="微软雅黑" pitchFamily="34" charset="-122"/>
                <a:cs typeface="Times New Roman" pitchFamily="34" charset="-120"/>
              </a:rPr>
              <a:t>8.(</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A.lived</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up</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to</a:t>
            </a:r>
            <a:r>
              <a:rPr lang="en-US" altLang="zh-CN" b="0" i="0" spc="-1030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B</a:t>
            </a:r>
            <a:r>
              <a:rPr lang="en-US" altLang="zh-CN" b="0" i="0" dirty="0">
                <a:solidFill>
                  <a:srgbClr val="003760"/>
                </a:solidFill>
                <a:latin typeface="Times New Roman" pitchFamily="34" charset="0"/>
                <a:ea typeface="微软雅黑" pitchFamily="34" charset="-122"/>
                <a:cs typeface="Times New Roman" pitchFamily="34" charset="-120"/>
              </a:rPr>
              <a:t>.teamed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up</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endParaRPr lang="en-US" altLang="zh-CN" dirty="0"/>
          </a:p>
          <a:p>
            <a:pPr lvl="1" indent="552450">
              <a:lnSpc>
                <a:spcPts val="3100"/>
              </a:lnSpc>
              <a:tabLst>
                <a:tab pos="5898039" algn="l"/>
              </a:tabLst>
            </a:pPr>
            <a:r>
              <a:rPr lang="en-US" altLang="zh-CN" b="0" i="0">
                <a:solidFill>
                  <a:srgbClr val="003760"/>
                </a:solidFill>
                <a:latin typeface="Times New Roman" pitchFamily="34" charset="0"/>
                <a:ea typeface="微软雅黑" pitchFamily="34" charset="-122"/>
                <a:cs typeface="Times New Roman" pitchFamily="34" charset="-120"/>
              </a:rPr>
              <a:t>C</a:t>
            </a:r>
            <a:r>
              <a:rPr lang="en-US" altLang="zh-CN" b="0" i="0" dirty="0">
                <a:solidFill>
                  <a:srgbClr val="003760"/>
                </a:solidFill>
                <a:latin typeface="Times New Roman" pitchFamily="34" charset="0"/>
                <a:ea typeface="微软雅黑" pitchFamily="34" charset="-122"/>
                <a:cs typeface="Times New Roman" pitchFamily="34" charset="-120"/>
              </a:rPr>
              <a:t>.gave</a:t>
            </a:r>
            <a:r>
              <a:rPr lang="en-US" altLang="zh-CN" b="0" i="0" dirty="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way</a:t>
            </a:r>
            <a:r>
              <a:rPr lang="en-US" altLang="zh-CN" b="0" i="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to</a:t>
            </a:r>
            <a:r>
              <a:rPr lang="en-US" altLang="zh-CN" b="0" i="0" spc="-10300">
                <a:solidFill>
                  <a:srgbClr val="003760"/>
                </a:solidFill>
                <a:latin typeface="SimSun" pitchFamily="34" charset="0"/>
                <a:ea typeface="SimSun" pitchFamily="34" charset="-122"/>
                <a:cs typeface="SimSun" pitchFamily="34" charset="-120"/>
              </a:rPr>
              <a:t>	</a:t>
            </a:r>
            <a:r>
              <a:rPr lang="en-US" altLang="zh-CN" b="0" i="0">
                <a:solidFill>
                  <a:srgbClr val="003760"/>
                </a:solidFill>
                <a:latin typeface="Times New Roman" pitchFamily="34" charset="0"/>
                <a:ea typeface="微软雅黑" pitchFamily="34" charset="-122"/>
                <a:cs typeface="Times New Roman" pitchFamily="34" charset="-120"/>
              </a:rPr>
              <a:t>D</a:t>
            </a:r>
            <a:r>
              <a:rPr lang="en-US" altLang="zh-CN" b="0" i="0" dirty="0">
                <a:solidFill>
                  <a:srgbClr val="003760"/>
                </a:solidFill>
                <a:latin typeface="Times New Roman" pitchFamily="34" charset="0"/>
                <a:ea typeface="微软雅黑" pitchFamily="34" charset="-122"/>
                <a:cs typeface="Times New Roman" pitchFamily="34" charset="-120"/>
              </a:rPr>
              <a:t>.kept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in</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contact</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with</a:t>
            </a:r>
            <a:endParaRPr lang="en-US" altLang="zh-CN" dirty="0"/>
          </a:p>
        </p:txBody>
      </p:sp>
      <p:sp>
        <p:nvSpPr>
          <p:cNvPr id="12" name="QC_5_AN.90_1#22294c555.bracket?pid=5d17ae49b&amp;color=0,55,96&amp;vpa=43&amp;vtp=1"/>
          <p:cNvSpPr/>
          <p:nvPr/>
        </p:nvSpPr>
        <p:spPr>
          <a:xfrm>
            <a:off x="857726" y="3949700"/>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13" name="QC_5_AS.91_1#22294c555?pid=5d17ae49b&amp;color=0,55,96&amp;vtp=1&amp;bbb=1&amp;hb=1"/>
          <p:cNvSpPr/>
          <p:nvPr/>
        </p:nvSpPr>
        <p:spPr>
          <a:xfrm>
            <a:off x="502920" y="476186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根据下文“Fourteen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talented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task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Cishi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bounce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each</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14</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classes.”可知，学校与县艺术团合作。</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2">
                                            <p:bg/>
                                          </p:spTgt>
                                        </p:tgtEl>
                                        <p:attrNameLst>
                                          <p:attrName>style.visibility</p:attrName>
                                        </p:attrNameLst>
                                      </p:cBhvr>
                                      <p:to>
                                        <p:strVal val="visible"/>
                                      </p:to>
                                    </p:set>
                                    <p:animEffect transition="in" filter="fade">
                                      <p:cBhvr>
                                        <p:cTn id="55" dur="500"/>
                                        <p:tgtEl>
                                          <p:spTgt spid="12">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2">
                                            <p:txEl>
                                              <p:pRg st="0" end="0"/>
                                            </p:txEl>
                                          </p:spTgt>
                                        </p:tgtEl>
                                        <p:attrNameLst>
                                          <p:attrName>style.visibility</p:attrName>
                                        </p:attrNameLst>
                                      </p:cBhvr>
                                      <p:to>
                                        <p:strVal val="visible"/>
                                      </p:to>
                                    </p:set>
                                    <p:animEffect transition="in" filter="fade">
                                      <p:cBhvr>
                                        <p:cTn id="58" dur="500"/>
                                        <p:tgtEl>
                                          <p:spTgt spid="12">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3">
                                            <p:bg/>
                                          </p:spTgt>
                                        </p:tgtEl>
                                        <p:attrNameLst>
                                          <p:attrName>style.visibility</p:attrName>
                                        </p:attrNameLst>
                                      </p:cBhvr>
                                      <p:to>
                                        <p:strVal val="visible"/>
                                      </p:to>
                                    </p:set>
                                    <p:animEffect transition="in" filter="fade">
                                      <p:cBhvr>
                                        <p:cTn id="63" dur="500"/>
                                        <p:tgtEl>
                                          <p:spTgt spid="13">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3">
                                            <p:txEl>
                                              <p:pRg st="0" end="0"/>
                                            </p:txEl>
                                          </p:spTgt>
                                        </p:tgtEl>
                                        <p:attrNameLst>
                                          <p:attrName>style.visibility</p:attrName>
                                        </p:attrNameLst>
                                      </p:cBhvr>
                                      <p:to>
                                        <p:strVal val="visible"/>
                                      </p:to>
                                    </p:set>
                                    <p:animEffect transition="in" filter="fade">
                                      <p:cBhvr>
                                        <p:cTn id="66" dur="500"/>
                                        <p:tgtEl>
                                          <p:spTgt spid="13">
                                            <p:txEl>
                                              <p:pRg st="0" end="0"/>
                                            </p:txEl>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1" end="1"/>
                                            </p:txEl>
                                          </p:spTgt>
                                        </p:tgtEl>
                                        <p:attrNameLst>
                                          <p:attrName>style.visibility</p:attrName>
                                        </p:attrNameLst>
                                      </p:cBhvr>
                                      <p:to>
                                        <p:strVal val="visible"/>
                                      </p:to>
                                    </p:set>
                                    <p:animEffect transition="in" filter="fade">
                                      <p:cBhvr>
                                        <p:cTn id="69"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4.xml><?xml version="1.0" encoding="utf-8"?>
<p:sld xmlns:a="http://schemas.openxmlformats.org/drawingml/2006/main" xmlns:r="http://schemas.openxmlformats.org/officeDocument/2006/relationships" xmlns:p="http://schemas.openxmlformats.org/presentationml/2006/main">
  <p:cSld name="Slide 16">
    <p:spTree>
      <p:nvGrpSpPr>
        <p:cNvPr id="1" name=""/>
        <p:cNvGrpSpPr/>
        <p:nvPr/>
      </p:nvGrpSpPr>
      <p:grpSpPr>
        <a:xfrm>
          <a:off x="0" y="0"/>
          <a:ext cx="0" cy="0"/>
          <a:chOff x="0" y="0"/>
          <a:chExt cx="0" cy="0"/>
        </a:xfrm>
      </p:grpSpPr>
      <p:sp>
        <p:nvSpPr>
          <p:cNvPr id="2" name="QC_5_BD.92_1#fc6b5121f.choices?pid=5d17ae49b&amp;color=0,55,96&amp;mp=1&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9.(</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.attracted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B.awarded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C.charged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.permitted</a:t>
            </a:r>
            <a:endParaRPr lang="en-US" altLang="zh-CN" sz="1800" dirty="0"/>
          </a:p>
        </p:txBody>
      </p:sp>
      <p:sp>
        <p:nvSpPr>
          <p:cNvPr id="3" name="QC_5_AN.93_1#fc6b5121f.bracket?pid=5d17ae49b&amp;color=0,55,96&amp;mp=1&amp;vpa=44&amp;vtp=1"/>
          <p:cNvSpPr/>
          <p:nvPr/>
        </p:nvSpPr>
        <p:spPr>
          <a:xfrm>
            <a:off x="8577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4" name="QC_5_AS.94_1#fc6b5121f?pid=5d17ae49b&amp;color=0,55,96&amp;vtp=1&amp;bbb=1&amp;hb=1"/>
          <p:cNvSpPr/>
          <p:nvPr/>
        </p:nvSpPr>
        <p:spPr>
          <a:xfrm>
            <a:off x="502920" y="191325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Cishi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bounce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dance可知，合作的目的是教好孩子们</a:t>
            </a:r>
            <a:r>
              <a:rPr lang="en-US" altLang="zh-CN" sz="1800" b="0" i="0">
                <a:solidFill>
                  <a:srgbClr val="003760"/>
                </a:solidFill>
                <a:latin typeface="Times New Roman" pitchFamily="34" charset="0"/>
                <a:ea typeface="微软雅黑" pitchFamily="34" charset="-122"/>
                <a:cs typeface="Times New Roman" pitchFamily="34" charset="-120"/>
              </a:rPr>
              <a:t>，所以十四名才华横溢的</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舞蹈演员被赋予向每个班传授磁石弹舞的任务</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5" name="QC_5_BD.95_1#c46a7c109.choices?pid=5d17ae49b&amp;color=0,55,96&amp;vtp=1&amp;bbb=1"/>
          <p:cNvSpPr/>
          <p:nvPr/>
        </p:nvSpPr>
        <p:spPr>
          <a:xfrm>
            <a:off x="502920" y="274072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10.(</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.familiar</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B.content</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C.concerned</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.generous</a:t>
            </a:r>
            <a:endParaRPr lang="en-US" altLang="zh-CN" sz="1800" dirty="0"/>
          </a:p>
        </p:txBody>
      </p:sp>
      <p:sp>
        <p:nvSpPr>
          <p:cNvPr id="6" name="QC_5_AN.96_1#c46a7c109.bracket?pid=5d17ae49b&amp;color=0,55,96&amp;vpa=45&amp;vtp=1"/>
          <p:cNvSpPr/>
          <p:nvPr/>
        </p:nvSpPr>
        <p:spPr>
          <a:xfrm>
            <a:off x="959326" y="272738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7" name="QC_5_AS.97_1#c46a7c109?pid=5d17ae49b&amp;color=0,55,96&amp;vtp=1&amp;bbb=1"/>
          <p:cNvSpPr/>
          <p:nvPr/>
        </p:nvSpPr>
        <p:spPr>
          <a:xfrm>
            <a:off x="502920" y="314648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根据语境并结合选项可知，只有少数人熟悉这种舞蹈。</a:t>
            </a:r>
            <a:endParaRPr lang="en-US" altLang="zh-CN" sz="1800" dirty="0"/>
          </a:p>
        </p:txBody>
      </p:sp>
      <p:sp>
        <p:nvSpPr>
          <p:cNvPr id="8" name="QC_5_BD.98_1#00f1a4b24.choices?pid=5d17ae49b&amp;color=0,55,96&amp;vtp=1&amp;bbb=1"/>
          <p:cNvSpPr/>
          <p:nvPr/>
        </p:nvSpPr>
        <p:spPr>
          <a:xfrm>
            <a:off x="502920" y="355225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11.(</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.Typically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B.Remarkably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C.Surely</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.Unfortunately</a:t>
            </a:r>
            <a:endParaRPr lang="en-US" altLang="zh-CN" sz="1800" dirty="0"/>
          </a:p>
        </p:txBody>
      </p:sp>
      <p:sp>
        <p:nvSpPr>
          <p:cNvPr id="9" name="QC_5_AN.99_1#00f1a4b24.bracket?pid=5d17ae49b&amp;color=0,55,96&amp;vpa=46&amp;vtp=1"/>
          <p:cNvSpPr/>
          <p:nvPr/>
        </p:nvSpPr>
        <p:spPr>
          <a:xfrm>
            <a:off x="963517" y="353891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10" name="QC_5_AS.100_1#00f1a4b24?pid=5d17ae49b&amp;color=0,55,96&amp;vtp=1&amp;bbb=1&amp;hb=1"/>
          <p:cNvSpPr/>
          <p:nvPr/>
        </p:nvSpPr>
        <p:spPr>
          <a:xfrm>
            <a:off x="502920" y="3963035"/>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根据上文Many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rural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dance和下文</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within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two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three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weeks,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both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mastered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basic</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____</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dance”</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可知</a:t>
            </a:r>
            <a:r>
              <a:rPr lang="en-US" altLang="zh-CN" b="0" i="0" dirty="0">
                <a:solidFill>
                  <a:srgbClr val="003760"/>
                </a:solidFill>
                <a:latin typeface="Times New Roman" pitchFamily="34" charset="0"/>
                <a:ea typeface="微软雅黑" pitchFamily="34" charset="-122"/>
                <a:cs typeface="Times New Roman" pitchFamily="34" charset="-120"/>
              </a:rPr>
              <a:t>，在两到三周的时间里，老师和学生都掌握了舞蹈的基本舞步，这是不寻常的。</a:t>
            </a:r>
            <a:endParaRPr lang="en-US" altLang="zh-CN" dirty="0"/>
          </a:p>
        </p:txBody>
      </p:sp>
      <p:sp>
        <p:nvSpPr>
          <p:cNvPr id="11" name="QC_5_BD.101_1#6ca17991a.choices?pid=5d17ae49b&amp;color=0,55,96&amp;vtp=1&amp;bbb=1"/>
          <p:cNvSpPr/>
          <p:nvPr/>
        </p:nvSpPr>
        <p:spPr>
          <a:xfrm>
            <a:off x="502920" y="5202618"/>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12.(</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.routes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B.styles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C.categories</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.steps</a:t>
            </a:r>
            <a:endParaRPr lang="en-US" altLang="zh-CN" sz="1800" dirty="0"/>
          </a:p>
        </p:txBody>
      </p:sp>
      <p:sp>
        <p:nvSpPr>
          <p:cNvPr id="12" name="QC_5_AN.102_1#6ca17991a.bracket?pid=5d17ae49b&amp;color=0,55,96&amp;vpa=47&amp;vtp=1"/>
          <p:cNvSpPr/>
          <p:nvPr/>
        </p:nvSpPr>
        <p:spPr>
          <a:xfrm>
            <a:off x="959326" y="5189283"/>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D</a:t>
            </a:r>
            <a:endParaRPr lang="en-US" altLang="zh-CN" dirty="0"/>
          </a:p>
        </p:txBody>
      </p:sp>
      <p:sp>
        <p:nvSpPr>
          <p:cNvPr id="13" name="QC_5_AS.103_1#6ca17991a?pid=5d17ae49b&amp;color=0,55,96&amp;vtp=1&amp;bbb=1"/>
          <p:cNvSpPr/>
          <p:nvPr/>
        </p:nvSpPr>
        <p:spPr>
          <a:xfrm>
            <a:off x="502920" y="5608383"/>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根据常识可知，舞蹈学的是舞步。</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1" end="1"/>
                                            </p:txEl>
                                          </p:spTgt>
                                        </p:tgtEl>
                                        <p:attrNameLst>
                                          <p:attrName>style.visibility</p:attrName>
                                        </p:attrNameLst>
                                      </p:cBhvr>
                                      <p:to>
                                        <p:strVal val="visible"/>
                                      </p:to>
                                    </p:set>
                                    <p:animEffect transition="in" filter="fade">
                                      <p:cBhvr>
                                        <p:cTn id="56" dur="500"/>
                                        <p:tgtEl>
                                          <p:spTgt spid="10">
                                            <p:txEl>
                                              <p:pRg st="1" end="1"/>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2" end="2"/>
                                            </p:txEl>
                                          </p:spTgt>
                                        </p:tgtEl>
                                        <p:attrNameLst>
                                          <p:attrName>style.visibility</p:attrName>
                                        </p:attrNameLst>
                                      </p:cBhvr>
                                      <p:to>
                                        <p:strVal val="visible"/>
                                      </p:to>
                                    </p:set>
                                    <p:animEffect transition="in" filter="fade">
                                      <p:cBhvr>
                                        <p:cTn id="59" dur="500"/>
                                        <p:tgtEl>
                                          <p:spTgt spid="10">
                                            <p:txEl>
                                              <p:pRg st="2" end="2"/>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2">
                                            <p:bg/>
                                          </p:spTgt>
                                        </p:tgtEl>
                                        <p:attrNameLst>
                                          <p:attrName>style.visibility</p:attrName>
                                        </p:attrNameLst>
                                      </p:cBhvr>
                                      <p:to>
                                        <p:strVal val="visible"/>
                                      </p:to>
                                    </p:set>
                                    <p:animEffect transition="in" filter="fade">
                                      <p:cBhvr>
                                        <p:cTn id="64" dur="500"/>
                                        <p:tgtEl>
                                          <p:spTgt spid="12">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fade">
                                      <p:cBhvr>
                                        <p:cTn id="67" dur="500"/>
                                        <p:tgtEl>
                                          <p:spTgt spid="12">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3">
                                            <p:bg/>
                                          </p:spTgt>
                                        </p:tgtEl>
                                        <p:attrNameLst>
                                          <p:attrName>style.visibility</p:attrName>
                                        </p:attrNameLst>
                                      </p:cBhvr>
                                      <p:to>
                                        <p:strVal val="visible"/>
                                      </p:to>
                                    </p:set>
                                    <p:animEffect transition="in" filter="fade">
                                      <p:cBhvr>
                                        <p:cTn id="72" dur="500"/>
                                        <p:tgtEl>
                                          <p:spTgt spid="13">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
                                            <p:txEl>
                                              <p:pRg st="0" end="0"/>
                                            </p:txEl>
                                          </p:spTgt>
                                        </p:tgtEl>
                                        <p:attrNameLst>
                                          <p:attrName>style.visibility</p:attrName>
                                        </p:attrNameLst>
                                      </p:cBhvr>
                                      <p:to>
                                        <p:strVal val="visible"/>
                                      </p:to>
                                    </p:set>
                                    <p:animEffect transition="in" filter="fade">
                                      <p:cBhvr>
                                        <p:cTn id="75"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P spid="12" grpId="0" build="p" animBg="1"/>
      <p:bldP spid="13" grpId="0" build="p" animBg="1"/>
    </p:bldLst>
  </p:timing>
</p:sld>
</file>

<file path=ppt/slides/slide15.xml><?xml version="1.0" encoding="utf-8"?>
<p:sld xmlns:a="http://schemas.openxmlformats.org/drawingml/2006/main" xmlns:r="http://schemas.openxmlformats.org/officeDocument/2006/relationships" xmlns:p="http://schemas.openxmlformats.org/presentationml/2006/main">
  <p:cSld name="Slide 17">
    <p:spTree>
      <p:nvGrpSpPr>
        <p:cNvPr id="1" name=""/>
        <p:cNvGrpSpPr/>
        <p:nvPr/>
      </p:nvGrpSpPr>
      <p:grpSpPr>
        <a:xfrm>
          <a:off x="0" y="0"/>
          <a:ext cx="0" cy="0"/>
          <a:chOff x="0" y="0"/>
          <a:chExt cx="0" cy="0"/>
        </a:xfrm>
      </p:grpSpPr>
      <p:sp>
        <p:nvSpPr>
          <p:cNvPr id="2" name="QC_5_BD.104_1#3c453ba98.choices?pid=5d17ae49b&amp;color=0,55,96&amp;mp=1&amp;vtp=1&amp;bt=1&amp;bbb=1"/>
          <p:cNvSpPr/>
          <p:nvPr/>
        </p:nvSpPr>
        <p:spPr>
          <a:xfrm>
            <a:off x="502920" y="1508760"/>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13.(</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.adopting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B.introducing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C.adapting</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.describing</a:t>
            </a:r>
            <a:endParaRPr lang="en-US" altLang="zh-CN" sz="1800" dirty="0"/>
          </a:p>
        </p:txBody>
      </p:sp>
      <p:sp>
        <p:nvSpPr>
          <p:cNvPr id="3" name="QC_5_AN.105_1#3c453ba98.bracket?pid=5d17ae49b&amp;color=0,55,96&amp;mp=1&amp;vpa=48&amp;vtp=1"/>
          <p:cNvSpPr/>
          <p:nvPr/>
        </p:nvSpPr>
        <p:spPr>
          <a:xfrm>
            <a:off x="972026" y="149542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B</a:t>
            </a:r>
            <a:endParaRPr lang="en-US" altLang="zh-CN" dirty="0"/>
          </a:p>
        </p:txBody>
      </p:sp>
      <p:sp>
        <p:nvSpPr>
          <p:cNvPr id="4" name="QC_5_AS.106_1#3c453ba98?pid=5d17ae49b&amp;color=0,55,96&amp;vtp=1&amp;bbb=1&amp;hb=1"/>
          <p:cNvSpPr/>
          <p:nvPr/>
        </p:nvSpPr>
        <p:spPr>
          <a:xfrm>
            <a:off x="502920" y="1913255"/>
            <a:ext cx="10570464" cy="7702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根据上文可知，十四名才华横溢的舞蹈演员被赋予向每个班传授磁石弹舞的任务，再结合下文</a:t>
            </a:r>
            <a:r>
              <a:rPr lang="en-US" altLang="zh-CN" sz="1800" b="0" i="0">
                <a:solidFill>
                  <a:srgbClr val="003760"/>
                </a:solidFill>
                <a:latin typeface="Times New Roman" pitchFamily="34" charset="0"/>
                <a:ea typeface="微软雅黑" pitchFamily="34" charset="-122"/>
                <a:cs typeface="Times New Roman" pitchFamily="34" charset="-120"/>
              </a:rPr>
              <a:t>to</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both</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the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dance's</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history</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and</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cultural</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significance可知，此处是在向学生介绍舞蹈的历史和文化意义。</a:t>
            </a:r>
            <a:endParaRPr lang="en-US" altLang="zh-CN" dirty="0"/>
          </a:p>
        </p:txBody>
      </p:sp>
      <p:sp>
        <p:nvSpPr>
          <p:cNvPr id="5" name="QC_5_BD.107_1#4008cdd21.choices?pid=5d17ae49b&amp;color=0,55,96&amp;vtp=1&amp;bbb=1"/>
          <p:cNvSpPr/>
          <p:nvPr/>
        </p:nvSpPr>
        <p:spPr>
          <a:xfrm>
            <a:off x="502920" y="272802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14.(</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.enthusiasm</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B.identification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C.belief</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.principle</a:t>
            </a:r>
            <a:endParaRPr lang="en-US" altLang="zh-CN" sz="1800" dirty="0"/>
          </a:p>
        </p:txBody>
      </p:sp>
      <p:sp>
        <p:nvSpPr>
          <p:cNvPr id="6" name="QC_5_AN.108_1#4008cdd21.bracket?pid=5d17ae49b&amp;color=0,55,96&amp;vpa=49&amp;vtp=1"/>
          <p:cNvSpPr/>
          <p:nvPr/>
        </p:nvSpPr>
        <p:spPr>
          <a:xfrm>
            <a:off x="959326" y="2714688"/>
            <a:ext cx="331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7" name="QC_5_AS.109_1#4008cdd21?pid=5d17ae49b&amp;color=0,55,96&amp;vtp=1&amp;bbb=1&amp;hb=1"/>
          <p:cNvSpPr/>
          <p:nvPr/>
        </p:nvSpPr>
        <p:spPr>
          <a:xfrm>
            <a:off x="502920" y="3138805"/>
            <a:ext cx="10570464" cy="7734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根据上文actively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participating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alongside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them可知，教师与学生一起积极参与</a:t>
            </a:r>
            <a:r>
              <a:rPr lang="en-US" altLang="zh-CN" sz="1800" b="0" i="0">
                <a:solidFill>
                  <a:srgbClr val="003760"/>
                </a:solidFill>
                <a:latin typeface="Times New Roman" pitchFamily="34" charset="0"/>
                <a:ea typeface="微软雅黑" pitchFamily="34" charset="-122"/>
                <a:cs typeface="Times New Roman" pitchFamily="34" charset="-120"/>
              </a:rPr>
              <a:t>，有效地提高了学生</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的热情</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8" name="QC_5_BD.110_1#3c49b4811.choices?pid=5d17ae49b&amp;color=0,55,96&amp;vtp=1&amp;bbb=1"/>
          <p:cNvSpPr/>
          <p:nvPr/>
        </p:nvSpPr>
        <p:spPr>
          <a:xfrm>
            <a:off x="502920" y="3966273"/>
            <a:ext cx="10570464" cy="351155"/>
          </a:xfrm>
          <a:prstGeom prst="rect">
            <a:avLst/>
          </a:prstGeom>
          <a:noFill/>
          <a:ln/>
        </p:spPr>
        <p:txBody>
          <a:bodyPr wrap="none" lIns="0" tIns="0" rIns="0" bIns="0" rtlCol="0" anchor="t"/>
          <a:lstStyle/>
          <a:p>
            <a:pPr>
              <a:lnSpc>
                <a:spcPts val="3100"/>
              </a:lnSpc>
              <a:tabLst>
                <a:tab pos="3545952" algn="l"/>
                <a:tab pos="5955189" algn="l"/>
                <a:tab pos="8364427" algn="l"/>
              </a:tabLst>
            </a:pPr>
            <a:r>
              <a:rPr lang="en-US" altLang="zh-CN" sz="1800" b="0" i="0">
                <a:solidFill>
                  <a:srgbClr val="003760"/>
                </a:solidFill>
                <a:latin typeface="Times New Roman" pitchFamily="34" charset="0"/>
                <a:ea typeface="微软雅黑" pitchFamily="34" charset="-122"/>
                <a:cs typeface="Times New Roman" pitchFamily="34" charset="-120"/>
              </a:rPr>
              <a:t>15.(</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a:solidFill>
                  <a:srgbClr val="003760"/>
                </a:solidFill>
                <a:latin typeface="Times New Roman" pitchFamily="34" charset="0"/>
                <a:ea typeface="微软雅黑" pitchFamily="34" charset="-122"/>
                <a:cs typeface="Times New Roman" pitchFamily="34" charset="-120"/>
              </a:rPr>
              <a:t>.challenge</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B.impression</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C.relationship</a:t>
            </a:r>
            <a:r>
              <a:rPr lang="en-US" altLang="zh-CN" sz="1800" b="0" i="0" spc="-1030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a:t>
            </a:r>
            <a:r>
              <a:rPr lang="en-US" altLang="zh-CN" sz="1800" b="0" i="0" dirty="0">
                <a:solidFill>
                  <a:srgbClr val="003760"/>
                </a:solidFill>
                <a:latin typeface="Times New Roman" pitchFamily="34" charset="0"/>
                <a:ea typeface="微软雅黑" pitchFamily="34" charset="-122"/>
                <a:cs typeface="Times New Roman" pitchFamily="34" charset="-120"/>
              </a:rPr>
              <a:t>.arrangement</a:t>
            </a:r>
            <a:endParaRPr lang="en-US" altLang="zh-CN" sz="1800" dirty="0"/>
          </a:p>
        </p:txBody>
      </p:sp>
      <p:sp>
        <p:nvSpPr>
          <p:cNvPr id="9" name="QC_5_AN.111_1#3c49b4811.bracket?pid=5d17ae49b&amp;color=0,55,96&amp;vpa=50&amp;vtp=1"/>
          <p:cNvSpPr/>
          <p:nvPr/>
        </p:nvSpPr>
        <p:spPr>
          <a:xfrm>
            <a:off x="972026" y="3952938"/>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t>
            </a:r>
            <a:endParaRPr lang="en-US" altLang="zh-CN" dirty="0"/>
          </a:p>
        </p:txBody>
      </p:sp>
      <p:sp>
        <p:nvSpPr>
          <p:cNvPr id="10" name="QC_5_AS.112_1#3c49b4811?pid=5d17ae49b&amp;color=0,55,96&amp;vtp=1&amp;bbb=1"/>
          <p:cNvSpPr/>
          <p:nvPr/>
        </p:nvSpPr>
        <p:spPr>
          <a:xfrm>
            <a:off x="502920" y="4372038"/>
            <a:ext cx="10570464" cy="351155"/>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根据下文teachers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students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also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deepened可知，师生关系也加深了。</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P spid="9" grpId="0" build="p" animBg="1"/>
      <p:bldP spid="10" grpId="0" build="p" animBg="1"/>
    </p:bldLst>
  </p:timing>
</p:sld>
</file>

<file path=ppt/slides/slide2.xml><?xml version="1.0" encoding="utf-8"?>
<p:sld xmlns:a="http://schemas.openxmlformats.org/drawingml/2006/main" xmlns:r="http://schemas.openxmlformats.org/officeDocument/2006/relationships" xmlns:p="http://schemas.openxmlformats.org/presentationml/2006/main">
  <p:cSld name="Slide 2">
    <p:spTree>
      <p:nvGrpSpPr>
        <p:cNvPr id="1" name=""/>
        <p:cNvGrpSpPr/>
        <p:nvPr/>
      </p:nvGrpSpPr>
      <p:grpSpPr>
        <a:xfrm>
          <a:off x="0" y="0"/>
          <a:ext cx="0" cy="0"/>
          <a:chOff x="0" y="0"/>
          <a:chExt cx="0" cy="0"/>
        </a:xfrm>
      </p:grpSpPr>
      <p:sp>
        <p:nvSpPr>
          <p:cNvPr id="2" name="C_1_BD#6b956b49c.fixed?color=61,88,159&amp;vtp=1&amp;bbb=1"/>
          <p:cNvSpPr/>
          <p:nvPr/>
        </p:nvSpPr>
        <p:spPr>
          <a:xfrm>
            <a:off x="4965192" y="2084832"/>
            <a:ext cx="2304288"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Unit</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4</a:t>
            </a:r>
            <a:endParaRPr lang="en-US" altLang="zh-CN" sz="5400" dirty="0"/>
          </a:p>
        </p:txBody>
      </p:sp>
      <p:sp>
        <p:nvSpPr>
          <p:cNvPr id="3" name="C_1_BD#6b956b49c.fixed?color=61,88,159&amp;vtp=1&amp;bbb=1"/>
          <p:cNvSpPr/>
          <p:nvPr/>
        </p:nvSpPr>
        <p:spPr>
          <a:xfrm>
            <a:off x="0" y="3529584"/>
            <a:ext cx="12188952" cy="932688"/>
          </a:xfrm>
          <a:prstGeom prst="rect">
            <a:avLst/>
          </a:prstGeom>
          <a:noFill/>
          <a:ln/>
        </p:spPr>
        <p:txBody>
          <a:bodyPr wrap="none" lIns="0" tIns="0" rIns="0" bIns="0" rtlCol="0" anchor="ctr"/>
          <a:lstStyle/>
          <a:p>
            <a:pPr algn="ctr">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Amazing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art</a:t>
            </a:r>
            <a:endParaRPr lang="en-US" altLang="zh-CN" sz="5400" dirty="0"/>
          </a:p>
        </p:txBody>
      </p:sp>
    </p:spTree>
  </p:cSld>
  <p:clrMapOvr>
    <a:masterClrMapping/>
  </p:clrMapOvr>
  <p:transition>
    <p:fade/>
  </p:transition>
</p:sld>
</file>

<file path=ppt/slides/slide3.xml><?xml version="1.0" encoding="utf-8"?>
<p:sld xmlns:a="http://schemas.openxmlformats.org/drawingml/2006/main" xmlns:r="http://schemas.openxmlformats.org/officeDocument/2006/relationships" xmlns:p="http://schemas.openxmlformats.org/presentationml/2006/main">
  <p:cSld name="Slide 3">
    <p:spTree>
      <p:nvGrpSpPr>
        <p:cNvPr id="1" name=""/>
        <p:cNvGrpSpPr/>
        <p:nvPr/>
      </p:nvGrpSpPr>
      <p:grpSpPr>
        <a:xfrm>
          <a:off x="0" y="0"/>
          <a:ext cx="0" cy="0"/>
          <a:chOff x="0" y="0"/>
          <a:chExt cx="0" cy="0"/>
        </a:xfrm>
      </p:grpSpPr>
      <p:sp>
        <p:nvSpPr>
          <p:cNvPr id="2" name="C_2_BD#8fd034ecc.fixed?pid=6b956b49c&amp;color=61,88,159&amp;vtp=1&amp;bbb=1"/>
          <p:cNvSpPr/>
          <p:nvPr/>
        </p:nvSpPr>
        <p:spPr>
          <a:xfrm>
            <a:off x="758952" y="2642616"/>
            <a:ext cx="3163824" cy="1371600"/>
          </a:xfrm>
          <a:prstGeom prst="rect">
            <a:avLst/>
          </a:prstGeom>
          <a:noFill/>
          <a:ln/>
        </p:spPr>
        <p:txBody>
          <a:bodyPr wrap="none" lIns="0" tIns="0" rIns="0" bIns="0" rtlCol="0" anchor="ctr"/>
          <a:lstStyle/>
          <a:p>
            <a:pPr algn="ctr">
              <a:lnSpc>
                <a:spcPts val="5000"/>
              </a:lnSpc>
            </a:pPr>
            <a:r>
              <a:rPr lang="en-US" altLang="zh-CN" sz="4000" b="1" i="0" dirty="0">
                <a:solidFill>
                  <a:srgbClr val="3D589F"/>
                </a:solidFill>
                <a:latin typeface="Times New Roman" pitchFamily="34" charset="0"/>
                <a:ea typeface="印品黑体" pitchFamily="34" charset="-122"/>
                <a:cs typeface="Times New Roman" pitchFamily="34" charset="-120"/>
              </a:rPr>
              <a:t>Period</a:t>
            </a:r>
            <a:r>
              <a:rPr lang="en-US" altLang="zh-CN" sz="4000" b="1" i="0" dirty="0">
                <a:solidFill>
                  <a:srgbClr val="3D589F"/>
                </a:solidFill>
                <a:latin typeface="SimSun" pitchFamily="34" charset="0"/>
                <a:ea typeface="SimSun" pitchFamily="34" charset="-122"/>
                <a:cs typeface="SimSun" pitchFamily="34" charset="-120"/>
              </a:rPr>
              <a:t> </a:t>
            </a:r>
            <a:r>
              <a:rPr lang="en-US" altLang="zh-CN" sz="4000" b="1" i="0" dirty="0">
                <a:solidFill>
                  <a:srgbClr val="3D589F"/>
                </a:solidFill>
                <a:latin typeface="Times New Roman" pitchFamily="34" charset="0"/>
                <a:ea typeface="印品黑体" pitchFamily="34" charset="-122"/>
                <a:cs typeface="Times New Roman" pitchFamily="34" charset="-120"/>
              </a:rPr>
              <a:t>Ⅱ</a:t>
            </a:r>
            <a:endParaRPr lang="en-US" altLang="zh-CN" sz="4000" dirty="0"/>
          </a:p>
        </p:txBody>
      </p:sp>
      <p:sp>
        <p:nvSpPr>
          <p:cNvPr id="3" name="C_2_BD#8fd034ecc.fixed?pid=6b956b49c&amp;color=61,88,159&amp;vtp=1&amp;bbb=1"/>
          <p:cNvSpPr/>
          <p:nvPr/>
        </p:nvSpPr>
        <p:spPr>
          <a:xfrm>
            <a:off x="4608576" y="2542032"/>
            <a:ext cx="7470648" cy="1755648"/>
          </a:xfrm>
          <a:prstGeom prst="rect">
            <a:avLst/>
          </a:prstGeom>
          <a:noFill/>
          <a:ln/>
        </p:spPr>
        <p:txBody>
          <a:bodyPr wrap="none" lIns="0" tIns="0" rIns="0" bIns="0" rtlCol="0" anchor="ctr"/>
          <a:lstStyle/>
          <a:p>
            <a:pPr algn="l">
              <a:lnSpc>
                <a:spcPts val="6700"/>
              </a:lnSpc>
            </a:pPr>
            <a:r>
              <a:rPr lang="en-US" altLang="zh-CN" sz="5400" b="1" i="0" dirty="0">
                <a:solidFill>
                  <a:srgbClr val="3D589F"/>
                </a:solidFill>
                <a:latin typeface="Times New Roman" pitchFamily="34" charset="0"/>
                <a:ea typeface="印品黑体" pitchFamily="34" charset="-122"/>
                <a:cs typeface="Times New Roman" pitchFamily="34" charset="-120"/>
              </a:rPr>
              <a:t>Using</a:t>
            </a:r>
            <a:r>
              <a:rPr lang="en-US" altLang="zh-CN" sz="5400" b="1" i="0" dirty="0">
                <a:solidFill>
                  <a:srgbClr val="3D589F"/>
                </a:solidFill>
                <a:latin typeface="SimSun" pitchFamily="34" charset="0"/>
                <a:ea typeface="SimSun" pitchFamily="34" charset="-122"/>
                <a:cs typeface="SimSun" pitchFamily="34" charset="-120"/>
              </a:rPr>
              <a:t> </a:t>
            </a:r>
            <a:r>
              <a:rPr lang="en-US" altLang="zh-CN" sz="5400" b="1" i="0" dirty="0">
                <a:solidFill>
                  <a:srgbClr val="3D589F"/>
                </a:solidFill>
                <a:latin typeface="Times New Roman" pitchFamily="34" charset="0"/>
                <a:ea typeface="印品黑体" pitchFamily="34" charset="-122"/>
                <a:cs typeface="Times New Roman" pitchFamily="34" charset="-120"/>
              </a:rPr>
              <a:t>language</a:t>
            </a:r>
            <a:endParaRPr lang="en-US" altLang="zh-CN" sz="5400" dirty="0"/>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name="Slide 4">
    <p:spTree>
      <p:nvGrpSpPr>
        <p:cNvPr id="1" name=""/>
        <p:cNvGrpSpPr/>
        <p:nvPr/>
      </p:nvGrpSpPr>
      <p:grpSpPr>
        <a:xfrm>
          <a:off x="0" y="0"/>
          <a:ext cx="0" cy="0"/>
          <a:chOff x="0" y="0"/>
          <a:chExt cx="0" cy="0"/>
        </a:xfrm>
      </p:grpSpPr>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name="Slide 6">
    <p:spTree>
      <p:nvGrpSpPr>
        <p:cNvPr id="1" name=""/>
        <p:cNvGrpSpPr/>
        <p:nvPr/>
      </p:nvGrpSpPr>
      <p:grpSpPr>
        <a:xfrm>
          <a:off x="0" y="0"/>
          <a:ext cx="0" cy="0"/>
          <a:chOff x="0" y="0"/>
          <a:chExt cx="0" cy="0"/>
        </a:xfrm>
      </p:grpSpPr>
      <p:sp>
        <p:nvSpPr>
          <p:cNvPr id="2" name="C_4_BD#2fcf33f4f?pid=6171e11ea&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一、根据提示拼写单词。</a:t>
            </a:r>
            <a:endParaRPr lang="en-US" altLang="zh-CN" sz="2200" dirty="0"/>
          </a:p>
        </p:txBody>
      </p:sp>
      <p:sp>
        <p:nvSpPr>
          <p:cNvPr id="3" name="QB_5_BD.1_1#fc5a60404?pid=2fcf33f4f&amp;color=0,55,96&amp;vtp=1&amp;bbb=1"/>
          <p:cNvSpPr/>
          <p:nvPr/>
        </p:nvSpPr>
        <p:spPr>
          <a:xfrm>
            <a:off x="502920" y="2008625"/>
            <a:ext cx="10570464" cy="20275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1.Major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engineering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challenges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faced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during</a:t>
            </a:r>
            <a:r>
              <a:rPr lang="en-US" altLang="zh-CN" sz="1800" b="0" i="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t>
            </a:r>
            <a:r>
              <a:rPr lang="en-US" altLang="zh-CN" sz="1800" i="0">
                <a:solidFill>
                  <a:srgbClr val="003760"/>
                </a:solidFill>
                <a:latin typeface="SimSun" pitchFamily="34" charset="0"/>
                <a:ea typeface="SimSun" pitchFamily="34" charset="-122"/>
                <a:cs typeface="SimSun" pitchFamily="34" charset="-120"/>
              </a:rPr>
              <a:t>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建造）.</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2.This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hardest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（案件）</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handled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since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becoming</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lawyer.</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3.All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those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problems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were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caused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little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（错误）!</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4.Some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houses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still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l</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（缺乏）</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basic</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facilities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such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as</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bathrooms.</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5.Let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（演示）</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how</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works.</a:t>
            </a:r>
            <a:endParaRPr lang="en-US" altLang="zh-CN" sz="1800" dirty="0"/>
          </a:p>
        </p:txBody>
      </p:sp>
      <p:sp>
        <p:nvSpPr>
          <p:cNvPr id="4" name="QB_5_AN.2_1#fc5a60404.blank?pid=2fcf33f4f&amp;color=0,55,96&amp;vpa=1&amp;vtp=1&amp;bbb=1"/>
          <p:cNvSpPr/>
          <p:nvPr/>
        </p:nvSpPr>
        <p:spPr>
          <a:xfrm>
            <a:off x="5848826" y="1978145"/>
            <a:ext cx="1195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onstruction</a:t>
            </a:r>
            <a:endParaRPr lang="en-US" altLang="zh-CN" dirty="0"/>
          </a:p>
        </p:txBody>
      </p:sp>
      <p:sp>
        <p:nvSpPr>
          <p:cNvPr id="6" name="QB_5_AN.4_1#fc5a60404.blank?pid=2fcf33f4f&amp;color=0,55,96&amp;vpa=2&amp;vtp=1&amp;bbb=1"/>
          <p:cNvSpPr/>
          <p:nvPr/>
        </p:nvSpPr>
        <p:spPr>
          <a:xfrm>
            <a:off x="2915126" y="2397245"/>
            <a:ext cx="458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ase</a:t>
            </a:r>
            <a:endParaRPr lang="en-US" altLang="zh-CN" dirty="0"/>
          </a:p>
        </p:txBody>
      </p:sp>
      <p:sp>
        <p:nvSpPr>
          <p:cNvPr id="8" name="QB_5_AN.6_1#fc5a60404.blank?pid=2fcf33f4f&amp;color=0,55,96&amp;vpa=3&amp;vtp=1&amp;bbb=1"/>
          <p:cNvSpPr/>
          <p:nvPr/>
        </p:nvSpPr>
        <p:spPr>
          <a:xfrm>
            <a:off x="5404326" y="2816345"/>
            <a:ext cx="700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istake</a:t>
            </a:r>
            <a:endParaRPr lang="en-US" altLang="zh-CN" dirty="0"/>
          </a:p>
        </p:txBody>
      </p:sp>
      <p:sp>
        <p:nvSpPr>
          <p:cNvPr id="10" name="QB_5_AN.8_1#fc5a60404.blank?pid=2fcf33f4f&amp;color=0,55,96&amp;vpa=4&amp;vtp=1&amp;bbb=1"/>
          <p:cNvSpPr/>
          <p:nvPr/>
        </p:nvSpPr>
        <p:spPr>
          <a:xfrm>
            <a:off x="2584926" y="3235445"/>
            <a:ext cx="484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ack</a:t>
            </a:r>
            <a:endParaRPr lang="en-US" altLang="zh-CN" dirty="0"/>
          </a:p>
        </p:txBody>
      </p:sp>
      <p:sp>
        <p:nvSpPr>
          <p:cNvPr id="12" name="QB_5_AN.10_1#fc5a60404.blank?pid=2fcf33f4f&amp;color=0,55,96&amp;vpa=5&amp;vtp=1&amp;bbb=1"/>
          <p:cNvSpPr/>
          <p:nvPr/>
        </p:nvSpPr>
        <p:spPr>
          <a:xfrm>
            <a:off x="1619726" y="3633590"/>
            <a:ext cx="11699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emonstrate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8">
                                            <p:bg/>
                                          </p:spTgt>
                                        </p:tgtEl>
                                        <p:attrNameLst>
                                          <p:attrName>style.visibility</p:attrName>
                                        </p:attrNameLst>
                                      </p:cBhvr>
                                      <p:to>
                                        <p:strVal val="visible"/>
                                      </p:to>
                                    </p:set>
                                    <p:animEffect transition="in" filter="fade">
                                      <p:cBhvr>
                                        <p:cTn id="23" dur="500"/>
                                        <p:tgtEl>
                                          <p:spTgt spid="8">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8">
                                            <p:txEl>
                                              <p:pRg st="0" end="0"/>
                                            </p:txEl>
                                          </p:spTgt>
                                        </p:tgtEl>
                                        <p:attrNameLst>
                                          <p:attrName>style.visibility</p:attrName>
                                        </p:attrNameLst>
                                      </p:cBhvr>
                                      <p:to>
                                        <p:strVal val="visible"/>
                                      </p:to>
                                    </p:set>
                                    <p:animEffect transition="in" filter="fade">
                                      <p:cBhvr>
                                        <p:cTn id="26" dur="500"/>
                                        <p:tgtEl>
                                          <p:spTgt spid="8">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2">
                                            <p:bg/>
                                          </p:spTgt>
                                        </p:tgtEl>
                                        <p:attrNameLst>
                                          <p:attrName>style.visibility</p:attrName>
                                        </p:attrNameLst>
                                      </p:cBhvr>
                                      <p:to>
                                        <p:strVal val="visible"/>
                                      </p:to>
                                    </p:set>
                                    <p:animEffect transition="in" filter="fade">
                                      <p:cBhvr>
                                        <p:cTn id="39" dur="500"/>
                                        <p:tgtEl>
                                          <p:spTgt spid="12">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2">
                                            <p:txEl>
                                              <p:pRg st="0" end="0"/>
                                            </p:txEl>
                                          </p:spTgt>
                                        </p:tgtEl>
                                        <p:attrNameLst>
                                          <p:attrName>style.visibility</p:attrName>
                                        </p:attrNameLst>
                                      </p:cBhvr>
                                      <p:to>
                                        <p:strVal val="visible"/>
                                      </p:to>
                                    </p:set>
                                    <p:animEffect transition="in" filter="fade">
                                      <p:cBhvr>
                                        <p:cTn id="42" dur="500"/>
                                        <p:tgtEl>
                                          <p:spTgt spid="1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6" grpId="0" build="p" animBg="1"/>
      <p:bldP spid="8" grpId="0" build="p" animBg="1"/>
      <p:bldP spid="10" grpId="0" build="p" animBg="1"/>
      <p:bldP spid="12" grpId="0" build="p" animBg="1"/>
    </p:bldLst>
  </p:timing>
</p:sld>
</file>

<file path=ppt/slides/slide6.xml><?xml version="1.0" encoding="utf-8"?>
<p:sld xmlns:a="http://schemas.openxmlformats.org/drawingml/2006/main" xmlns:r="http://schemas.openxmlformats.org/officeDocument/2006/relationships" xmlns:p="http://schemas.openxmlformats.org/presentationml/2006/main">
  <p:cSld name="Slide 7">
    <p:spTree>
      <p:nvGrpSpPr>
        <p:cNvPr id="1" name=""/>
        <p:cNvGrpSpPr/>
        <p:nvPr/>
      </p:nvGrpSpPr>
      <p:grpSpPr>
        <a:xfrm>
          <a:off x="0" y="0"/>
          <a:ext cx="0" cy="0"/>
          <a:chOff x="0" y="0"/>
          <a:chExt cx="0" cy="0"/>
        </a:xfrm>
      </p:grpSpPr>
      <p:sp>
        <p:nvSpPr>
          <p:cNvPr id="2" name="C_4_BD#2b37427f9?pid=6171e11ea&amp;color=0,55,96&amp;vtp=1&amp;bt=1&amp;bbb=1"/>
          <p:cNvSpPr/>
          <p:nvPr/>
        </p:nvSpPr>
        <p:spPr>
          <a:xfrm>
            <a:off x="502920" y="1508760"/>
            <a:ext cx="10570464" cy="399098"/>
          </a:xfrm>
          <a:prstGeom prst="rect">
            <a:avLst/>
          </a:prstGeom>
          <a:noFill/>
          <a:ln/>
        </p:spPr>
        <p:txBody>
          <a:bodyPr wrap="none" lIns="0" tIns="0" rIns="0" bIns="0" rtlCol="0" anchor="t"/>
          <a:lstStyle/>
          <a:p>
            <a:pPr algn="l">
              <a:lnSpc>
                <a:spcPts val="3300"/>
              </a:lnSpc>
            </a:pPr>
            <a:r>
              <a:rPr lang="en-US" altLang="zh-CN" sz="2200" b="1" i="0" dirty="0">
                <a:solidFill>
                  <a:srgbClr val="003760"/>
                </a:solidFill>
                <a:latin typeface="Times New Roman" pitchFamily="34" charset="0"/>
                <a:ea typeface="微软雅黑" pitchFamily="34" charset="-122"/>
                <a:cs typeface="Times New Roman" pitchFamily="34" charset="-120"/>
              </a:rPr>
              <a:t>二、单句语法填空。</a:t>
            </a:r>
            <a:endParaRPr lang="en-US" altLang="zh-CN" sz="2200" dirty="0"/>
          </a:p>
        </p:txBody>
      </p:sp>
      <p:sp>
        <p:nvSpPr>
          <p:cNvPr id="3" name="QB_5_BD.11_1#77bc3df2f?pid=2b37427f9&amp;color=0,55,96&amp;vtp=1&amp;bbb=1"/>
          <p:cNvSpPr/>
          <p:nvPr/>
        </p:nvSpPr>
        <p:spPr>
          <a:xfrm>
            <a:off x="502920" y="1956934"/>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1.The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road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construction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would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link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up</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road.</a:t>
            </a:r>
            <a:endParaRPr lang="en-US" altLang="zh-CN" sz="1800" dirty="0"/>
          </a:p>
        </p:txBody>
      </p:sp>
      <p:sp>
        <p:nvSpPr>
          <p:cNvPr id="4" name="QB_5_AN.12_1#77bc3df2f.blank?pid=2b37427f9&amp;color=0,55,96&amp;vpa=6&amp;vtp=1&amp;bbb=1"/>
          <p:cNvSpPr/>
          <p:nvPr/>
        </p:nvSpPr>
        <p:spPr>
          <a:xfrm>
            <a:off x="2140426" y="1908547"/>
            <a:ext cx="6873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under</a:t>
            </a:r>
            <a:endParaRPr lang="en-US" altLang="zh-CN" dirty="0"/>
          </a:p>
        </p:txBody>
      </p:sp>
      <p:sp>
        <p:nvSpPr>
          <p:cNvPr id="5" name="QB_5_AS.13_1#77bc3df2f?pid=2b37427f9&amp;color=0,55,96&amp;vtp=1&amp;bbb=1"/>
          <p:cNvSpPr/>
          <p:nvPr/>
        </p:nvSpPr>
        <p:spPr>
          <a:xfrm>
            <a:off x="502920" y="2317813"/>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under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construction为固定搭配，意为“在建造中”。</a:t>
            </a:r>
            <a:endParaRPr lang="en-US" altLang="zh-CN" sz="1800" dirty="0"/>
          </a:p>
        </p:txBody>
      </p:sp>
      <p:sp>
        <p:nvSpPr>
          <p:cNvPr id="6" name="QB_5_BD.14_1#2db84581a?pid=2b37427f9&amp;color=0,55,96&amp;vtp=1&amp;bbb=1"/>
          <p:cNvSpPr/>
          <p:nvPr/>
        </p:nvSpPr>
        <p:spPr>
          <a:xfrm>
            <a:off x="502920" y="2675826"/>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2.In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case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bell.</a:t>
            </a:r>
            <a:endParaRPr lang="en-US" altLang="zh-CN" sz="1800" dirty="0"/>
          </a:p>
        </p:txBody>
      </p:sp>
      <p:sp>
        <p:nvSpPr>
          <p:cNvPr id="7" name="QB_5_AN.15_1#2db84581a.blank?pid=2b37427f9&amp;color=0,55,96&amp;vpa=7&amp;vtp=1&amp;bbb=1"/>
          <p:cNvSpPr/>
          <p:nvPr/>
        </p:nvSpPr>
        <p:spPr>
          <a:xfrm>
            <a:off x="1454626" y="2627439"/>
            <a:ext cx="3571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8" name="QB_5_AS.16_1#2db84581a?pid=2b37427f9&amp;color=0,55,96&amp;vtp=1&amp;bbb=1"/>
          <p:cNvSpPr/>
          <p:nvPr/>
        </p:nvSpPr>
        <p:spPr>
          <a:xfrm>
            <a:off x="502920" y="3033839"/>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of为固定搭配，在此处意为“假如；假使”。</a:t>
            </a:r>
            <a:endParaRPr lang="en-US" altLang="zh-CN" sz="1800" dirty="0"/>
          </a:p>
        </p:txBody>
      </p:sp>
      <p:sp>
        <p:nvSpPr>
          <p:cNvPr id="9" name="QB_5_BD.17_1#a7d7ce4dc?pid=2b37427f9&amp;color=0,55,96&amp;vtp=1&amp;bbb=1"/>
          <p:cNvSpPr/>
          <p:nvPr/>
        </p:nvSpPr>
        <p:spPr>
          <a:xfrm>
            <a:off x="502920" y="3391852"/>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3.This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case</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great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caution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needed.</a:t>
            </a:r>
            <a:endParaRPr lang="en-US" altLang="zh-CN" sz="1800" dirty="0"/>
          </a:p>
        </p:txBody>
      </p:sp>
      <p:sp>
        <p:nvSpPr>
          <p:cNvPr id="10" name="QB_5_AN.18_1#a7d7ce4dc.blank?pid=2b37427f9&amp;color=0,55,96&amp;vpa=8&amp;vtp=1&amp;bbb=1"/>
          <p:cNvSpPr/>
          <p:nvPr/>
        </p:nvSpPr>
        <p:spPr>
          <a:xfrm>
            <a:off x="2203926" y="3343465"/>
            <a:ext cx="7254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where</a:t>
            </a:r>
            <a:endParaRPr lang="en-US" altLang="zh-CN" dirty="0"/>
          </a:p>
        </p:txBody>
      </p:sp>
      <p:sp>
        <p:nvSpPr>
          <p:cNvPr id="11" name="QB_5_AS.19_1#a7d7ce4dc?pid=2b37427f9&amp;color=0,55,96&amp;vtp=1&amp;bbb=1"/>
          <p:cNvSpPr/>
          <p:nvPr/>
        </p:nvSpPr>
        <p:spPr>
          <a:xfrm>
            <a:off x="502920" y="3749865"/>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设空处引导限制性定语从句，先行词为case，关系词在从句中作地点状语，应用where引导。</a:t>
            </a:r>
            <a:endParaRPr lang="en-US" altLang="zh-CN" sz="1800" dirty="0"/>
          </a:p>
        </p:txBody>
      </p:sp>
      <p:sp>
        <p:nvSpPr>
          <p:cNvPr id="12" name="QB_5_BD.20_1#7710fcc93?pid=2b37427f9&amp;color=0,55,96&amp;vtp=1&amp;bbb=1"/>
          <p:cNvSpPr/>
          <p:nvPr/>
        </p:nvSpPr>
        <p:spPr>
          <a:xfrm>
            <a:off x="502920" y="4107878"/>
            <a:ext cx="10570464" cy="313055"/>
          </a:xfrm>
          <a:prstGeom prst="rect">
            <a:avLst/>
          </a:prstGeom>
          <a:noFill/>
          <a:ln/>
        </p:spPr>
        <p:txBody>
          <a:bodyPr wrap="none" lIns="0" tIns="0" rIns="0" bIns="0" rtlCol="0" anchor="t"/>
          <a:lstStyle/>
          <a:p>
            <a:pPr algn="l">
              <a:lnSpc>
                <a:spcPts val="2700"/>
              </a:lnSpc>
            </a:pPr>
            <a:r>
              <a:rPr lang="en-US" altLang="zh-CN" sz="1800" b="0" i="0" dirty="0">
                <a:solidFill>
                  <a:srgbClr val="003760"/>
                </a:solidFill>
                <a:latin typeface="Times New Roman" pitchFamily="34" charset="0"/>
                <a:ea typeface="微软雅黑" pitchFamily="34" charset="-122"/>
                <a:cs typeface="Times New Roman" pitchFamily="34" charset="-120"/>
              </a:rPr>
              <a:t>4.Someone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must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have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taken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reference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book</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mistake.</a:t>
            </a:r>
            <a:endParaRPr lang="en-US" altLang="zh-CN" sz="1800" dirty="0"/>
          </a:p>
        </p:txBody>
      </p:sp>
      <p:sp>
        <p:nvSpPr>
          <p:cNvPr id="13" name="QB_5_AN.21_1#7710fcc93.blank?pid=2b37427f9&amp;color=0,55,96&amp;vpa=9&amp;vtp=1&amp;bbb=1"/>
          <p:cNvSpPr/>
          <p:nvPr/>
        </p:nvSpPr>
        <p:spPr>
          <a:xfrm>
            <a:off x="5302726" y="4046791"/>
            <a:ext cx="3952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by</a:t>
            </a:r>
            <a:endParaRPr lang="en-US" altLang="zh-CN" dirty="0"/>
          </a:p>
        </p:txBody>
      </p:sp>
      <p:sp>
        <p:nvSpPr>
          <p:cNvPr id="14" name="QB_5_AS.22_1#7710fcc93?pid=2b37427f9&amp;color=0,55,96&amp;vtp=1&amp;bbb=1"/>
          <p:cNvSpPr/>
          <p:nvPr/>
        </p:nvSpPr>
        <p:spPr>
          <a:xfrm>
            <a:off x="502920" y="4465891"/>
            <a:ext cx="10570464" cy="313055"/>
          </a:xfrm>
          <a:prstGeom prst="rect">
            <a:avLst/>
          </a:prstGeom>
          <a:noFill/>
          <a:ln/>
        </p:spPr>
        <p:txBody>
          <a:bodyPr wrap="none" lIns="0" tIns="0" rIns="0" bIns="0" rtlCol="0" anchor="t"/>
          <a:lstStyle/>
          <a:p>
            <a:pPr algn="l">
              <a:lnSpc>
                <a:spcPts val="27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mistake为固定搭配，意为“错误地；无意地”。</a:t>
            </a:r>
            <a:endParaRPr lang="en-US" altLang="zh-CN" sz="1800" dirty="0"/>
          </a:p>
        </p:txBody>
      </p:sp>
      <p:sp>
        <p:nvSpPr>
          <p:cNvPr id="15" name="QB_5_BD.23_1#cd518b8b4?pid=2b37427f9&amp;color=0,55,96&amp;vtp=1&amp;bbb=1&amp;hb=1"/>
          <p:cNvSpPr/>
          <p:nvPr/>
        </p:nvSpPr>
        <p:spPr>
          <a:xfrm>
            <a:off x="502920" y="4815205"/>
            <a:ext cx="10570464" cy="684340"/>
          </a:xfrm>
          <a:prstGeom prst="rect">
            <a:avLst/>
          </a:prstGeom>
          <a:noFill/>
          <a:ln/>
        </p:spPr>
        <p:txBody>
          <a:bodyPr wrap="none" lIns="0" tIns="0" rIns="0" bIns="0" rtlCol="0" anchor="t"/>
          <a:lstStyle/>
          <a:p>
            <a:pPr algn="l">
              <a:lnSpc>
                <a:spcPts val="2900"/>
              </a:lnSpc>
            </a:pPr>
            <a:r>
              <a:rPr lang="en-US" altLang="zh-CN" sz="1800" b="0" i="0" dirty="0">
                <a:solidFill>
                  <a:srgbClr val="003760"/>
                </a:solidFill>
                <a:latin typeface="Times New Roman" pitchFamily="34" charset="0"/>
                <a:ea typeface="微软雅黑" pitchFamily="34" charset="-122"/>
                <a:cs typeface="Times New Roman" pitchFamily="34" charset="-120"/>
              </a:rPr>
              <a:t>5.</a:t>
            </a:r>
            <a:r>
              <a:rPr lang="en-US" altLang="zh-CN" sz="1800" b="0" i="0">
                <a:solidFill>
                  <a:srgbClr val="003760"/>
                </a:solidFill>
                <a:latin typeface="Times New Roman" pitchFamily="34" charset="0"/>
                <a:ea typeface="微软雅黑" pitchFamily="34" charset="-122"/>
                <a:cs typeface="Times New Roman" pitchFamily="34" charset="-120"/>
              </a:rPr>
              <a:t>Though</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（lack）</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experience,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managed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wonderful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job</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teaching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key</a:t>
            </a:r>
            <a:r>
              <a:rPr lang="en-US" altLang="zh-CN" sz="1800" b="0" i="0">
                <a:solidFill>
                  <a:srgbClr val="003760"/>
                </a:solidFill>
                <a:latin typeface="SimSun" pitchFamily="34" charset="0"/>
                <a:ea typeface="SimSun" pitchFamily="34" charset="-122"/>
                <a:cs typeface="SimSun" pitchFamily="34" charset="-120"/>
              </a:rPr>
              <a:t> </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university</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16" name="QB_5_AN.24_1#cd518b8b4.blank?pid=2b37427f9&amp;color=0,55,96&amp;vpa=10&amp;vtp=1&amp;bbb=1"/>
          <p:cNvSpPr/>
          <p:nvPr/>
        </p:nvSpPr>
        <p:spPr>
          <a:xfrm>
            <a:off x="1518126" y="4776089"/>
            <a:ext cx="839788" cy="316040"/>
          </a:xfrm>
          <a:prstGeom prst="rect">
            <a:avLst/>
          </a:prstGeom>
          <a:noFill/>
          <a:ln/>
        </p:spPr>
        <p:txBody>
          <a:bodyPr wrap="none" lIns="0" tIns="0" rIns="0" bIns="0" rtlCol="0" anchor="t"/>
          <a:lstStyle/>
          <a:p>
            <a:pPr algn="ctr">
              <a:lnSpc>
                <a:spcPts val="2700"/>
              </a:lnSpc>
            </a:pPr>
            <a:r>
              <a:rPr lang="en-US" altLang="zh-CN" b="0" i="0" dirty="0">
                <a:solidFill>
                  <a:srgbClr val="FF0000"/>
                </a:solidFill>
                <a:latin typeface="Times New Roman" pitchFamily="34" charset="0"/>
                <a:ea typeface="微软雅黑" pitchFamily="34" charset="-122"/>
                <a:cs typeface="Times New Roman" pitchFamily="34" charset="-120"/>
              </a:rPr>
              <a:t>lacking</a:t>
            </a:r>
            <a:endParaRPr lang="en-US" altLang="zh-CN" dirty="0"/>
          </a:p>
        </p:txBody>
      </p:sp>
      <p:sp>
        <p:nvSpPr>
          <p:cNvPr id="17" name="QB_5_AS.25_1#cd518b8b4?pid=2b37427f9&amp;color=0,55,96&amp;vtp=1&amp;bbb=1&amp;hb=1"/>
          <p:cNvSpPr/>
          <p:nvPr/>
        </p:nvSpPr>
        <p:spPr>
          <a:xfrm>
            <a:off x="502920" y="5536120"/>
            <a:ext cx="10570464" cy="684340"/>
          </a:xfrm>
          <a:prstGeom prst="rect">
            <a:avLst/>
          </a:prstGeom>
          <a:noFill/>
          <a:ln/>
        </p:spPr>
        <p:txBody>
          <a:bodyPr wrap="none" lIns="0" tIns="0" rIns="0" bIns="0" rtlCol="0" anchor="t"/>
          <a:lstStyle/>
          <a:p>
            <a:pPr algn="l">
              <a:lnSpc>
                <a:spcPts val="29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句意为：尽管缺乏经验，但他设法在一所重点大学的教学中表现出色。设空处作状语，</a:t>
            </a:r>
            <a:r>
              <a:rPr lang="en-US" altLang="zh-CN" sz="1800" b="0" i="0">
                <a:solidFill>
                  <a:srgbClr val="003760"/>
                </a:solidFill>
                <a:latin typeface="Times New Roman" pitchFamily="34" charset="0"/>
                <a:ea typeface="微软雅黑" pitchFamily="34" charset="-122"/>
                <a:cs typeface="Times New Roman" pitchFamily="34" charset="-120"/>
              </a:rPr>
              <a:t>lack和句子</a:t>
            </a:r>
          </a:p>
          <a:p>
            <a:pPr>
              <a:lnSpc>
                <a:spcPts val="2700"/>
              </a:lnSpc>
            </a:pPr>
            <a:r>
              <a:rPr lang="en-US" altLang="zh-CN" b="0" i="0">
                <a:solidFill>
                  <a:srgbClr val="003760"/>
                </a:solidFill>
                <a:latin typeface="Times New Roman" pitchFamily="34" charset="0"/>
                <a:ea typeface="微软雅黑" pitchFamily="34" charset="-122"/>
                <a:cs typeface="Times New Roman" pitchFamily="34" charset="-120"/>
              </a:rPr>
              <a:t>的主语</a:t>
            </a:r>
            <a:r>
              <a:rPr lang="en-US" altLang="zh-CN" b="0" i="0" dirty="0">
                <a:solidFill>
                  <a:srgbClr val="003760"/>
                </a:solidFill>
                <a:latin typeface="Times New Roman" pitchFamily="34" charset="0"/>
                <a:ea typeface="微软雅黑" pitchFamily="34" charset="-122"/>
                <a:cs typeface="Times New Roman" pitchFamily="34" charset="-120"/>
              </a:rPr>
              <a:t>he之间是逻辑上的主动关系，应用现在分词形式。</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8">
                                            <p:bg/>
                                          </p:spTgt>
                                        </p:tgtEl>
                                        <p:attrNameLst>
                                          <p:attrName>style.visibility</p:attrName>
                                        </p:attrNameLst>
                                      </p:cBhvr>
                                      <p:to>
                                        <p:strVal val="visible"/>
                                      </p:to>
                                    </p:set>
                                    <p:animEffect transition="in" filter="fade">
                                      <p:cBhvr>
                                        <p:cTn id="31" dur="500"/>
                                        <p:tgtEl>
                                          <p:spTgt spid="8">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8">
                                            <p:txEl>
                                              <p:pRg st="0" end="0"/>
                                            </p:txEl>
                                          </p:spTgt>
                                        </p:tgtEl>
                                        <p:attrNameLst>
                                          <p:attrName>style.visibility</p:attrName>
                                        </p:attrNameLst>
                                      </p:cBhvr>
                                      <p:to>
                                        <p:strVal val="visible"/>
                                      </p:to>
                                    </p:set>
                                    <p:animEffect transition="in" filter="fade">
                                      <p:cBhvr>
                                        <p:cTn id="34" dur="500"/>
                                        <p:tgtEl>
                                          <p:spTgt spid="8">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0">
                                            <p:bg/>
                                          </p:spTgt>
                                        </p:tgtEl>
                                        <p:attrNameLst>
                                          <p:attrName>style.visibility</p:attrName>
                                        </p:attrNameLst>
                                      </p:cBhvr>
                                      <p:to>
                                        <p:strVal val="visible"/>
                                      </p:to>
                                    </p:set>
                                    <p:animEffect transition="in" filter="fade">
                                      <p:cBhvr>
                                        <p:cTn id="39" dur="500"/>
                                        <p:tgtEl>
                                          <p:spTgt spid="10">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0">
                                            <p:txEl>
                                              <p:pRg st="0" end="0"/>
                                            </p:txEl>
                                          </p:spTgt>
                                        </p:tgtEl>
                                        <p:attrNameLst>
                                          <p:attrName>style.visibility</p:attrName>
                                        </p:attrNameLst>
                                      </p:cBhvr>
                                      <p:to>
                                        <p:strVal val="visible"/>
                                      </p:to>
                                    </p:set>
                                    <p:animEffect transition="in" filter="fade">
                                      <p:cBhvr>
                                        <p:cTn id="42" dur="500"/>
                                        <p:tgtEl>
                                          <p:spTgt spid="10">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1">
                                            <p:bg/>
                                          </p:spTgt>
                                        </p:tgtEl>
                                        <p:attrNameLst>
                                          <p:attrName>style.visibility</p:attrName>
                                        </p:attrNameLst>
                                      </p:cBhvr>
                                      <p:to>
                                        <p:strVal val="visible"/>
                                      </p:to>
                                    </p:set>
                                    <p:animEffect transition="in" filter="fade">
                                      <p:cBhvr>
                                        <p:cTn id="47" dur="500"/>
                                        <p:tgtEl>
                                          <p:spTgt spid="11">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1">
                                            <p:txEl>
                                              <p:pRg st="0" end="0"/>
                                            </p:txEl>
                                          </p:spTgt>
                                        </p:tgtEl>
                                        <p:attrNameLst>
                                          <p:attrName>style.visibility</p:attrName>
                                        </p:attrNameLst>
                                      </p:cBhvr>
                                      <p:to>
                                        <p:strVal val="visible"/>
                                      </p:to>
                                    </p:set>
                                    <p:animEffect transition="in" filter="fade">
                                      <p:cBhvr>
                                        <p:cTn id="50" dur="500"/>
                                        <p:tgtEl>
                                          <p:spTgt spid="11">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3">
                                            <p:bg/>
                                          </p:spTgt>
                                        </p:tgtEl>
                                        <p:attrNameLst>
                                          <p:attrName>style.visibility</p:attrName>
                                        </p:attrNameLst>
                                      </p:cBhvr>
                                      <p:to>
                                        <p:strVal val="visible"/>
                                      </p:to>
                                    </p:set>
                                    <p:animEffect transition="in" filter="fade">
                                      <p:cBhvr>
                                        <p:cTn id="55" dur="500"/>
                                        <p:tgtEl>
                                          <p:spTgt spid="13">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3">
                                            <p:txEl>
                                              <p:pRg st="0" end="0"/>
                                            </p:txEl>
                                          </p:spTgt>
                                        </p:tgtEl>
                                        <p:attrNameLst>
                                          <p:attrName>style.visibility</p:attrName>
                                        </p:attrNameLst>
                                      </p:cBhvr>
                                      <p:to>
                                        <p:strVal val="visible"/>
                                      </p:to>
                                    </p:set>
                                    <p:animEffect transition="in" filter="fade">
                                      <p:cBhvr>
                                        <p:cTn id="58" dur="500"/>
                                        <p:tgtEl>
                                          <p:spTgt spid="13">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4">
                                            <p:bg/>
                                          </p:spTgt>
                                        </p:tgtEl>
                                        <p:attrNameLst>
                                          <p:attrName>style.visibility</p:attrName>
                                        </p:attrNameLst>
                                      </p:cBhvr>
                                      <p:to>
                                        <p:strVal val="visible"/>
                                      </p:to>
                                    </p:set>
                                    <p:animEffect transition="in" filter="fade">
                                      <p:cBhvr>
                                        <p:cTn id="63" dur="500"/>
                                        <p:tgtEl>
                                          <p:spTgt spid="14">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4">
                                            <p:txEl>
                                              <p:pRg st="0" end="0"/>
                                            </p:txEl>
                                          </p:spTgt>
                                        </p:tgtEl>
                                        <p:attrNameLst>
                                          <p:attrName>style.visibility</p:attrName>
                                        </p:attrNameLst>
                                      </p:cBhvr>
                                      <p:to>
                                        <p:strVal val="visible"/>
                                      </p:to>
                                    </p:set>
                                    <p:animEffect transition="in" filter="fade">
                                      <p:cBhvr>
                                        <p:cTn id="66" dur="500"/>
                                        <p:tgtEl>
                                          <p:spTgt spid="14">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6">
                                            <p:bg/>
                                          </p:spTgt>
                                        </p:tgtEl>
                                        <p:attrNameLst>
                                          <p:attrName>style.visibility</p:attrName>
                                        </p:attrNameLst>
                                      </p:cBhvr>
                                      <p:to>
                                        <p:strVal val="visible"/>
                                      </p:to>
                                    </p:set>
                                    <p:animEffect transition="in" filter="fade">
                                      <p:cBhvr>
                                        <p:cTn id="71" dur="500"/>
                                        <p:tgtEl>
                                          <p:spTgt spid="16">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6">
                                            <p:txEl>
                                              <p:pRg st="0" end="0"/>
                                            </p:txEl>
                                          </p:spTgt>
                                        </p:tgtEl>
                                        <p:attrNameLst>
                                          <p:attrName>style.visibility</p:attrName>
                                        </p:attrNameLst>
                                      </p:cBhvr>
                                      <p:to>
                                        <p:strVal val="visible"/>
                                      </p:to>
                                    </p:set>
                                    <p:animEffect transition="in" filter="fade">
                                      <p:cBhvr>
                                        <p:cTn id="74" dur="500"/>
                                        <p:tgtEl>
                                          <p:spTgt spid="16">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7">
                                            <p:bg/>
                                          </p:spTgt>
                                        </p:tgtEl>
                                        <p:attrNameLst>
                                          <p:attrName>style.visibility</p:attrName>
                                        </p:attrNameLst>
                                      </p:cBhvr>
                                      <p:to>
                                        <p:strVal val="visible"/>
                                      </p:to>
                                    </p:set>
                                    <p:animEffect transition="in" filter="fade">
                                      <p:cBhvr>
                                        <p:cTn id="79" dur="500"/>
                                        <p:tgtEl>
                                          <p:spTgt spid="17">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7">
                                            <p:txEl>
                                              <p:pRg st="0" end="0"/>
                                            </p:txEl>
                                          </p:spTgt>
                                        </p:tgtEl>
                                        <p:attrNameLst>
                                          <p:attrName>style.visibility</p:attrName>
                                        </p:attrNameLst>
                                      </p:cBhvr>
                                      <p:to>
                                        <p:strVal val="visible"/>
                                      </p:to>
                                    </p:set>
                                    <p:animEffect transition="in" filter="fade">
                                      <p:cBhvr>
                                        <p:cTn id="82" dur="500"/>
                                        <p:tgtEl>
                                          <p:spTgt spid="17">
                                            <p:txEl>
                                              <p:pRg st="0" end="0"/>
                                            </p:txEl>
                                          </p:spTgt>
                                        </p:tgtEl>
                                      </p:cBhvr>
                                    </p:animEffect>
                                  </p:childTnLst>
                                </p:cTn>
                              </p:par>
                              <p:par>
                                <p:cTn id="83" presetID="10" presetClass="entr" presetSubtype="0" fill="hold" grpId="0" nodeType="withEffect">
                                  <p:stCondLst>
                                    <p:cond delay="0"/>
                                  </p:stCondLst>
                                  <p:childTnLst>
                                    <p:set>
                                      <p:cBhvr>
                                        <p:cTn id="84" dur="1" fill="hold">
                                          <p:stCondLst>
                                            <p:cond delay="0"/>
                                          </p:stCondLst>
                                        </p:cTn>
                                        <p:tgtEl>
                                          <p:spTgt spid="17">
                                            <p:txEl>
                                              <p:pRg st="1" end="1"/>
                                            </p:txEl>
                                          </p:spTgt>
                                        </p:tgtEl>
                                        <p:attrNameLst>
                                          <p:attrName>style.visibility</p:attrName>
                                        </p:attrNameLst>
                                      </p:cBhvr>
                                      <p:to>
                                        <p:strVal val="visible"/>
                                      </p:to>
                                    </p:set>
                                    <p:animEffect transition="in" filter="fade">
                                      <p:cBhvr>
                                        <p:cTn id="85" dur="500"/>
                                        <p:tgtEl>
                                          <p:spTgt spid="1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P spid="13" grpId="0" build="p" animBg="1"/>
      <p:bldP spid="14" grpId="0" build="p" animBg="1"/>
      <p:bldP spid="16" grpId="0" build="p" animBg="1"/>
      <p:bldP spid="17" grpId="0" build="p" animBg="1"/>
    </p:bldLst>
  </p:timing>
</p:sld>
</file>

<file path=ppt/slides/slide7.xml><?xml version="1.0" encoding="utf-8"?>
<p:sld xmlns:a="http://schemas.openxmlformats.org/drawingml/2006/main" xmlns:r="http://schemas.openxmlformats.org/officeDocument/2006/relationships" xmlns:p="http://schemas.openxmlformats.org/presentationml/2006/main">
  <p:cSld name="Slide 8">
    <p:spTree>
      <p:nvGrpSpPr>
        <p:cNvPr id="1" name=""/>
        <p:cNvGrpSpPr/>
        <p:nvPr/>
      </p:nvGrpSpPr>
      <p:grpSpPr>
        <a:xfrm>
          <a:off x="0" y="0"/>
          <a:ext cx="0" cy="0"/>
          <a:chOff x="0" y="0"/>
          <a:chExt cx="0" cy="0"/>
        </a:xfrm>
      </p:grpSpPr>
      <p:sp>
        <p:nvSpPr>
          <p:cNvPr id="2" name="C_4_BD#70345fe8e?pid=6171e11ea&amp;color=0,55,96&amp;vtp=1&amp;bt=1&amp;bbb=1"/>
          <p:cNvSpPr/>
          <p:nvPr/>
        </p:nvSpPr>
        <p:spPr>
          <a:xfrm>
            <a:off x="502920" y="1508760"/>
            <a:ext cx="10570464" cy="849376"/>
          </a:xfrm>
          <a:prstGeom prst="rect">
            <a:avLst/>
          </a:prstGeom>
          <a:noFill/>
          <a:ln/>
        </p:spPr>
        <p:txBody>
          <a:bodyPr wrap="none" lIns="0" tIns="0" rIns="0" bIns="0" rtlCol="0" anchor="t"/>
          <a:lstStyle/>
          <a:p>
            <a:pPr algn="l">
              <a:lnSpc>
                <a:spcPts val="3900"/>
              </a:lnSpc>
            </a:pPr>
            <a:r>
              <a:rPr lang="en-US" altLang="zh-CN" sz="2200" b="1" i="0" dirty="0">
                <a:solidFill>
                  <a:srgbClr val="003760"/>
                </a:solidFill>
                <a:latin typeface="Times New Roman" pitchFamily="34" charset="0"/>
                <a:ea typeface="微软雅黑" pitchFamily="34" charset="-122"/>
                <a:cs typeface="Times New Roman" pitchFamily="34" charset="-120"/>
              </a:rPr>
              <a:t>三、根据汉语提示补全句子。</a:t>
            </a:r>
            <a:endParaRPr lang="en-US" altLang="zh-CN" sz="2200" dirty="0"/>
          </a:p>
        </p:txBody>
      </p:sp>
      <p:sp>
        <p:nvSpPr>
          <p:cNvPr id="3" name="QB_5_BD.26_1#2baeccfea?pid=70345fe8e&amp;color=0,55,96&amp;vtp=1&amp;bbb=1"/>
          <p:cNvSpPr/>
          <p:nvPr/>
        </p:nvSpPr>
        <p:spPr>
          <a:xfrm>
            <a:off x="502920" y="2008625"/>
            <a:ext cx="10682288" cy="16084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1.He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half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hour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talking</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about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hairstyle</a:t>
            </a:r>
            <a:r>
              <a:rPr lang="en-US" altLang="zh-CN" sz="1800" b="0" i="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
            </a:r>
            <a:r>
              <a:rPr lang="en-US" altLang="zh-CN" sz="1800" b="0" i="0">
                <a:solidFill>
                  <a:srgbClr val="003760"/>
                </a:solidFill>
                <a:latin typeface="Times New Roman" pitchFamily="34" charset="0"/>
                <a:ea typeface="微软雅黑" pitchFamily="34" charset="-122"/>
                <a:cs typeface="Times New Roman" pitchFamily="34" charset="-120"/>
              </a:rPr>
              <a:t>这是常有的事）.</a:t>
            </a: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2.</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___ ____ _____ 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（无论如何都不应）</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you</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give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to</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difficulty.</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3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3.I</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often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________ ____ 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（把她错当成）</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mother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phone.</a:t>
            </a:r>
            <a:endParaRPr kumimoji="0" lang="en-US" altLang="zh-CN" sz="1800" b="0" i="0" u="none" strike="noStrike" kern="1200" cap="none" spc="0" normalizeH="0" baseline="0" noProof="0">
              <a:ln>
                <a:noFill/>
              </a:ln>
              <a:solidFill>
                <a:prstClr val="black"/>
              </a:solidFill>
              <a:effectLst/>
              <a:uLnTx/>
              <a:uFillTx/>
              <a:latin typeface="Calibri" panose="020F0502020204030204"/>
              <a:ea typeface="等线" panose="02010600030101010101" pitchFamily="2" charset="-122"/>
              <a:cs typeface="+mn-cs"/>
            </a:endParaRPr>
          </a:p>
          <a:p>
            <a:pPr marL="0" marR="0" lvl="0" indent="0" defTabSz="914400" rtl="0" eaLnBrk="1" fontAlgn="auto" latinLnBrk="0" hangingPunct="1">
              <a:lnSpc>
                <a:spcPts val="3100"/>
              </a:lnSpc>
              <a:spcBef>
                <a:spcPts val="0"/>
              </a:spcBef>
              <a:spcAft>
                <a:spcPts val="0"/>
              </a:spcAft>
              <a:buClrTx/>
              <a:buSzTx/>
              <a:buFontTx/>
              <a:buNone/>
              <a:tabLst/>
              <a:defRPr/>
            </a:pP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4.They</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carried</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with</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their</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experiment</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in</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spite</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of</a:t>
            </a:r>
            <a:r>
              <a:rPr kumimoji="0" lang="en-US" altLang="zh-CN" sz="1800" b="0" i="0" u="none" strike="noStrike" kern="1200" cap="none" spc="0" normalizeH="0" baseline="0" noProof="0">
                <a:ln>
                  <a:noFill/>
                </a:ln>
                <a:solidFill>
                  <a:srgbClr val="003760"/>
                </a:solidFill>
                <a:effectLst/>
                <a:uLnTx/>
                <a:uFillTx/>
                <a:latin typeface="SimSun" pitchFamily="34" charset="0"/>
                <a:ea typeface="SimSun" pitchFamily="34" charset="-122"/>
                <a:cs typeface="SimSun" pitchFamily="34" charset="-120"/>
              </a:rPr>
              <a:t> ___ _____ ___ __________________ </a:t>
            </a:r>
            <a:r>
              <a:rPr kumimoji="0" lang="en-US" altLang="zh-CN" sz="1800" b="0" i="0" u="none" strike="noStrike" kern="1200" cap="none" spc="0" normalizeH="0" baseline="0" noProof="0">
                <a:ln>
                  <a:noFill/>
                </a:ln>
                <a:solidFill>
                  <a:srgbClr val="003760"/>
                </a:solidFill>
                <a:effectLst/>
                <a:uLnTx/>
                <a:uFillTx/>
                <a:latin typeface="Times New Roman" pitchFamily="34" charset="0"/>
                <a:ea typeface="微软雅黑" pitchFamily="34" charset="-122"/>
                <a:cs typeface="Times New Roman" pitchFamily="34" charset="-120"/>
              </a:rPr>
              <a:t>（缺乏设备）.</a:t>
            </a:r>
            <a:endParaRPr lang="en-US" altLang="zh-CN" sz="1800" dirty="0"/>
          </a:p>
        </p:txBody>
      </p:sp>
      <p:sp>
        <p:nvSpPr>
          <p:cNvPr id="4" name="QB_5_AN.27_1#2baeccfea.blank?pid=70345fe8e&amp;color=0,55,96&amp;vpa=11&amp;vtp=1&amp;bbb=1"/>
          <p:cNvSpPr/>
          <p:nvPr/>
        </p:nvSpPr>
        <p:spPr>
          <a:xfrm>
            <a:off x="6185376" y="1978145"/>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as</a:t>
            </a:r>
            <a:endParaRPr lang="en-US" altLang="zh-CN" dirty="0"/>
          </a:p>
        </p:txBody>
      </p:sp>
      <p:sp>
        <p:nvSpPr>
          <p:cNvPr id="5" name="QB_5_AN.28_1#2baeccfea.blank?pid=70345fe8e&amp;color=0,55,96&amp;vpa=12&amp;vtp=1&amp;bbb=1"/>
          <p:cNvSpPr/>
          <p:nvPr/>
        </p:nvSpPr>
        <p:spPr>
          <a:xfrm>
            <a:off x="6667975" y="1978145"/>
            <a:ext cx="319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is</a:t>
            </a:r>
            <a:endParaRPr lang="en-US" altLang="zh-CN" dirty="0"/>
          </a:p>
        </p:txBody>
      </p:sp>
      <p:sp>
        <p:nvSpPr>
          <p:cNvPr id="6" name="QB_5_AN.29_1#2baeccfea.blank?pid=70345fe8e&amp;color=0,55,96&amp;vpa=13&amp;vtp=1&amp;bbb=1"/>
          <p:cNvSpPr/>
          <p:nvPr/>
        </p:nvSpPr>
        <p:spPr>
          <a:xfrm>
            <a:off x="7137875" y="1978145"/>
            <a:ext cx="6365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often</a:t>
            </a:r>
            <a:endParaRPr lang="en-US" altLang="zh-CN" dirty="0"/>
          </a:p>
        </p:txBody>
      </p:sp>
      <p:sp>
        <p:nvSpPr>
          <p:cNvPr id="7" name="QB_5_AN.30_1#2baeccfea.blank?pid=70345fe8e&amp;color=0,55,96&amp;vpa=14&amp;vtp=1&amp;bbb=1"/>
          <p:cNvSpPr/>
          <p:nvPr/>
        </p:nvSpPr>
        <p:spPr>
          <a:xfrm>
            <a:off x="7912575" y="1978145"/>
            <a:ext cx="4460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the</a:t>
            </a:r>
            <a:endParaRPr lang="en-US" altLang="zh-CN" dirty="0"/>
          </a:p>
        </p:txBody>
      </p:sp>
      <p:sp>
        <p:nvSpPr>
          <p:cNvPr id="8" name="QB_5_AN.31_1#2baeccfea.blank?pid=70345fe8e&amp;color=0,55,96&amp;vpa=15&amp;vtp=1&amp;bbb=1"/>
          <p:cNvSpPr/>
          <p:nvPr/>
        </p:nvSpPr>
        <p:spPr>
          <a:xfrm>
            <a:off x="8484075" y="1978145"/>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case</a:t>
            </a:r>
            <a:endParaRPr lang="en-US" altLang="zh-CN" dirty="0"/>
          </a:p>
        </p:txBody>
      </p:sp>
      <p:sp>
        <p:nvSpPr>
          <p:cNvPr id="10" name="QB_5_AN.33_1#2baeccfea.blank?pid=70345fe8e&amp;color=0,55,96&amp;vpa=16&amp;vtp=1&amp;bbb=1"/>
          <p:cNvSpPr/>
          <p:nvPr/>
        </p:nvSpPr>
        <p:spPr>
          <a:xfrm>
            <a:off x="641826" y="2397245"/>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In</a:t>
            </a:r>
            <a:endParaRPr lang="en-US" altLang="zh-CN" dirty="0"/>
          </a:p>
        </p:txBody>
      </p:sp>
      <p:sp>
        <p:nvSpPr>
          <p:cNvPr id="11" name="QB_5_AN.34_1#2baeccfea.blank?pid=70345fe8e&amp;color=0,55,96&amp;vpa=17&amp;vtp=1&amp;bbb=1"/>
          <p:cNvSpPr/>
          <p:nvPr/>
        </p:nvSpPr>
        <p:spPr>
          <a:xfrm>
            <a:off x="1137126" y="2397245"/>
            <a:ext cx="395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no</a:t>
            </a:r>
            <a:endParaRPr lang="en-US" altLang="zh-CN" dirty="0"/>
          </a:p>
        </p:txBody>
      </p:sp>
      <p:sp>
        <p:nvSpPr>
          <p:cNvPr id="12" name="QB_5_AN.35_1#2baeccfea.blank?pid=70345fe8e&amp;color=0,55,96&amp;vpa=18&amp;vtp=1&amp;bbb=1"/>
          <p:cNvSpPr/>
          <p:nvPr/>
        </p:nvSpPr>
        <p:spPr>
          <a:xfrm>
            <a:off x="1683226" y="2397245"/>
            <a:ext cx="560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case</a:t>
            </a:r>
            <a:endParaRPr lang="en-US" altLang="zh-CN" dirty="0"/>
          </a:p>
        </p:txBody>
      </p:sp>
      <p:sp>
        <p:nvSpPr>
          <p:cNvPr id="13" name="QB_5_AN.36_1#2baeccfea.blank?pid=70345fe8e&amp;color=0,55,96&amp;vpa=19&amp;vtp=1&amp;bbb=1"/>
          <p:cNvSpPr/>
          <p:nvPr/>
        </p:nvSpPr>
        <p:spPr>
          <a:xfrm>
            <a:off x="2381726" y="2397245"/>
            <a:ext cx="776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should</a:t>
            </a:r>
            <a:endParaRPr lang="en-US" altLang="zh-CN" dirty="0"/>
          </a:p>
        </p:txBody>
      </p:sp>
      <p:sp>
        <p:nvSpPr>
          <p:cNvPr id="15" name="QB_5_AN.38_1#2baeccfea.blank?pid=70345fe8e&amp;color=0,55,96&amp;vpa=20&amp;vtp=1&amp;bbb=1"/>
          <p:cNvSpPr/>
          <p:nvPr/>
        </p:nvSpPr>
        <p:spPr>
          <a:xfrm>
            <a:off x="1441926" y="2816345"/>
            <a:ext cx="8778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mistake</a:t>
            </a:r>
            <a:endParaRPr lang="en-US" altLang="zh-CN" dirty="0"/>
          </a:p>
        </p:txBody>
      </p:sp>
      <p:sp>
        <p:nvSpPr>
          <p:cNvPr id="16" name="QB_5_AN.39_1#2baeccfea.blank?pid=70345fe8e&amp;color=0,55,96&amp;vpa=21&amp;vtp=1&amp;bbb=1"/>
          <p:cNvSpPr/>
          <p:nvPr/>
        </p:nvSpPr>
        <p:spPr>
          <a:xfrm>
            <a:off x="2457926" y="2816345"/>
            <a:ext cx="458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her</a:t>
            </a:r>
            <a:endParaRPr lang="en-US" altLang="zh-CN" dirty="0"/>
          </a:p>
        </p:txBody>
      </p:sp>
      <p:sp>
        <p:nvSpPr>
          <p:cNvPr id="17" name="QB_5_AN.40_1#2baeccfea.blank?pid=70345fe8e&amp;color=0,55,96&amp;vpa=22&amp;vtp=1&amp;bbb=1"/>
          <p:cNvSpPr/>
          <p:nvPr/>
        </p:nvSpPr>
        <p:spPr>
          <a:xfrm>
            <a:off x="3042126" y="2816345"/>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19" name="QB_5_AN.42_1#2baeccfea.blank?pid=70345fe8e&amp;color=0,55,96&amp;vpa=23&amp;vtp=1"/>
          <p:cNvSpPr/>
          <p:nvPr/>
        </p:nvSpPr>
        <p:spPr>
          <a:xfrm>
            <a:off x="5709126" y="3214490"/>
            <a:ext cx="2682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a:t>
            </a:r>
            <a:endParaRPr lang="en-US" altLang="zh-CN" dirty="0"/>
          </a:p>
        </p:txBody>
      </p:sp>
      <p:sp>
        <p:nvSpPr>
          <p:cNvPr id="20" name="QB_5_AN.43_1#2baeccfea.blank?pid=70345fe8e&amp;color=0,55,96&amp;vpa=24&amp;vtp=1&amp;bbb=1"/>
          <p:cNvSpPr/>
          <p:nvPr/>
        </p:nvSpPr>
        <p:spPr>
          <a:xfrm>
            <a:off x="6140926" y="3214490"/>
            <a:ext cx="547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lack</a:t>
            </a:r>
            <a:endParaRPr lang="en-US" altLang="zh-CN" dirty="0"/>
          </a:p>
        </p:txBody>
      </p:sp>
      <p:sp>
        <p:nvSpPr>
          <p:cNvPr id="21" name="QB_5_AN.44_1#2baeccfea.blank?pid=70345fe8e&amp;color=0,55,96&amp;vpa=25&amp;vtp=1&amp;bbb=1"/>
          <p:cNvSpPr/>
          <p:nvPr/>
        </p:nvSpPr>
        <p:spPr>
          <a:xfrm>
            <a:off x="6801325" y="3214490"/>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22" name="QB_5_AN.45_1#2baeccfea.blank?pid=70345fe8e&amp;color=0,55,96&amp;vpa=26&amp;vtp=1&amp;bbb=1"/>
          <p:cNvSpPr/>
          <p:nvPr/>
        </p:nvSpPr>
        <p:spPr>
          <a:xfrm>
            <a:off x="7309325" y="3201790"/>
            <a:ext cx="19827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facilities/equipment</a:t>
            </a:r>
            <a:endParaRPr lang="en-US" altLang="zh-CN" dirty="0"/>
          </a:p>
        </p:txBody>
      </p:sp>
      <p:sp>
        <p:nvSpPr>
          <p:cNvPr id="23" name="QB_5_BD.46_1#624cdf32d?sp=1&amp;pid=70345fe8e&amp;color=0,55,96&amp;vtp=1&amp;bbb=1"/>
          <p:cNvSpPr/>
          <p:nvPr/>
        </p:nvSpPr>
        <p:spPr>
          <a:xfrm>
            <a:off x="502920" y="3660775"/>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5.The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researchers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said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conclusion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drawn</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a:t>
            </a:r>
            <a:endParaRPr lang="en-US" altLang="zh-CN" sz="1800" dirty="0"/>
          </a:p>
          <a:p>
            <a:pPr>
              <a:lnSpc>
                <a:spcPts val="3100"/>
              </a:lnSpc>
            </a:pPr>
            <a:r>
              <a:rPr lang="en-US" altLang="zh-CN" i="0">
                <a:solidFill>
                  <a:srgbClr val="003760"/>
                </a:solidFill>
                <a:latin typeface="SimSun" pitchFamily="34" charset="0"/>
                <a:ea typeface="SimSun" pitchFamily="34" charset="-122"/>
                <a:cs typeface="SimSun" pitchFamily="34" charset="-120"/>
              </a:rPr>
              <a:t>_</a:t>
            </a:r>
            <a:r>
              <a:rPr lang="en-US" altLang="zh-CN" sz="1800" i="0">
                <a:solidFill>
                  <a:srgbClr val="003760"/>
                </a:solidFill>
                <a:latin typeface="SimSun" pitchFamily="34" charset="0"/>
                <a:ea typeface="SimSun" pitchFamily="34" charset="-122"/>
                <a:cs typeface="SimSun" pitchFamily="34" charset="-120"/>
              </a:rPr>
              <a:t>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（由于缺乏证据）.</a:t>
            </a:r>
            <a:endParaRPr lang="en-US" altLang="zh-CN" sz="1800" dirty="0"/>
          </a:p>
        </p:txBody>
      </p:sp>
      <p:sp>
        <p:nvSpPr>
          <p:cNvPr id="24" name="QB_5_AN.47_1#624cdf32d.blank?pid=70345fe8e&amp;color=0,55,96&amp;vpa=27&amp;vtp=1&amp;bbb=1"/>
          <p:cNvSpPr/>
          <p:nvPr/>
        </p:nvSpPr>
        <p:spPr>
          <a:xfrm>
            <a:off x="6344126" y="3630295"/>
            <a:ext cx="4333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for</a:t>
            </a:r>
            <a:endParaRPr lang="en-US" altLang="zh-CN" dirty="0"/>
          </a:p>
        </p:txBody>
      </p:sp>
      <p:sp>
        <p:nvSpPr>
          <p:cNvPr id="25" name="QB_5_AN.48_1#624cdf32d.blank?pid=70345fe8e&amp;color=0,55,96&amp;vpa=28&amp;vtp=1&amp;bbb=1"/>
          <p:cNvSpPr/>
          <p:nvPr/>
        </p:nvSpPr>
        <p:spPr>
          <a:xfrm>
            <a:off x="6915625" y="3630295"/>
            <a:ext cx="5476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lack</a:t>
            </a:r>
            <a:endParaRPr lang="en-US" altLang="zh-CN" dirty="0"/>
          </a:p>
        </p:txBody>
      </p:sp>
      <p:sp>
        <p:nvSpPr>
          <p:cNvPr id="26" name="QB_5_AN.49_1#624cdf32d.blank?pid=70345fe8e&amp;color=0,55,96&amp;vpa=29&amp;vtp=1&amp;bbb=1"/>
          <p:cNvSpPr/>
          <p:nvPr/>
        </p:nvSpPr>
        <p:spPr>
          <a:xfrm>
            <a:off x="7576025" y="3630295"/>
            <a:ext cx="3571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of</a:t>
            </a:r>
            <a:endParaRPr lang="en-US" altLang="zh-CN" dirty="0"/>
          </a:p>
        </p:txBody>
      </p:sp>
      <p:sp>
        <p:nvSpPr>
          <p:cNvPr id="27" name="QB_5_AN.50_1#624cdf32d.blank?pid=70345fe8e&amp;color=0,55,96&amp;vpa=30&amp;vtp=1&amp;bbb=1"/>
          <p:cNvSpPr/>
          <p:nvPr/>
        </p:nvSpPr>
        <p:spPr>
          <a:xfrm>
            <a:off x="508476" y="4028440"/>
            <a:ext cx="979488" cy="354140"/>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evidence</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childTnLst>
                          </p:cTn>
                        </p:par>
                      </p:childTnLst>
                    </p:cTn>
                  </p:par>
                  <p:par>
                    <p:cTn id="51" fill="hold">
                      <p:stCondLst>
                        <p:cond delay="indefinite"/>
                      </p:stCondLst>
                      <p:childTnLst>
                        <p:par>
                          <p:cTn id="52" fill="hold">
                            <p:stCondLst>
                              <p:cond delay="0"/>
                            </p:stCondLst>
                            <p:childTnLst>
                              <p:par>
                                <p:cTn id="53" presetID="10" presetClass="entr" presetSubtype="0" fill="hold" grpId="0" nodeType="clickEffect">
                                  <p:stCondLst>
                                    <p:cond delay="0"/>
                                  </p:stCondLst>
                                  <p:childTnLst>
                                    <p:set>
                                      <p:cBhvr>
                                        <p:cTn id="54" dur="1" fill="hold">
                                          <p:stCondLst>
                                            <p:cond delay="0"/>
                                          </p:stCondLst>
                                        </p:cTn>
                                        <p:tgtEl>
                                          <p:spTgt spid="11">
                                            <p:bg/>
                                          </p:spTgt>
                                        </p:tgtEl>
                                        <p:attrNameLst>
                                          <p:attrName>style.visibility</p:attrName>
                                        </p:attrNameLst>
                                      </p:cBhvr>
                                      <p:to>
                                        <p:strVal val="visible"/>
                                      </p:to>
                                    </p:set>
                                    <p:animEffect transition="in" filter="fade">
                                      <p:cBhvr>
                                        <p:cTn id="55" dur="500"/>
                                        <p:tgtEl>
                                          <p:spTgt spid="11">
                                            <p:bg/>
                                          </p:spTgt>
                                        </p:tgtEl>
                                      </p:cBhvr>
                                    </p:animEffect>
                                  </p:childTnLst>
                                </p:cTn>
                              </p:par>
                              <p:par>
                                <p:cTn id="56" presetID="10" presetClass="entr" presetSubtype="0" fill="hold" grpId="0" nodeType="withEffect">
                                  <p:stCondLst>
                                    <p:cond delay="0"/>
                                  </p:stCondLst>
                                  <p:childTnLst>
                                    <p:set>
                                      <p:cBhvr>
                                        <p:cTn id="57" dur="1" fill="hold">
                                          <p:stCondLst>
                                            <p:cond delay="0"/>
                                          </p:stCondLst>
                                        </p:cTn>
                                        <p:tgtEl>
                                          <p:spTgt spid="11">
                                            <p:txEl>
                                              <p:pRg st="0" end="0"/>
                                            </p:txEl>
                                          </p:spTgt>
                                        </p:tgtEl>
                                        <p:attrNameLst>
                                          <p:attrName>style.visibility</p:attrName>
                                        </p:attrNameLst>
                                      </p:cBhvr>
                                      <p:to>
                                        <p:strVal val="visible"/>
                                      </p:to>
                                    </p:set>
                                    <p:animEffect transition="in" filter="fade">
                                      <p:cBhvr>
                                        <p:cTn id="58" dur="500"/>
                                        <p:tgtEl>
                                          <p:spTgt spid="11">
                                            <p:txEl>
                                              <p:pRg st="0" end="0"/>
                                            </p:txEl>
                                          </p:spTgt>
                                        </p:tgtEl>
                                      </p:cBhvr>
                                    </p:animEffect>
                                  </p:childTnLst>
                                </p:cTn>
                              </p:par>
                            </p:childTnLst>
                          </p:cTn>
                        </p:par>
                      </p:childTnLst>
                    </p:cTn>
                  </p:par>
                  <p:par>
                    <p:cTn id="59" fill="hold">
                      <p:stCondLst>
                        <p:cond delay="indefinite"/>
                      </p:stCondLst>
                      <p:childTnLst>
                        <p:par>
                          <p:cTn id="60" fill="hold">
                            <p:stCondLst>
                              <p:cond delay="0"/>
                            </p:stCondLst>
                            <p:childTnLst>
                              <p:par>
                                <p:cTn id="61" presetID="10" presetClass="entr" presetSubtype="0" fill="hold" grpId="0" nodeType="clickEffect">
                                  <p:stCondLst>
                                    <p:cond delay="0"/>
                                  </p:stCondLst>
                                  <p:childTnLst>
                                    <p:set>
                                      <p:cBhvr>
                                        <p:cTn id="62" dur="1" fill="hold">
                                          <p:stCondLst>
                                            <p:cond delay="0"/>
                                          </p:stCondLst>
                                        </p:cTn>
                                        <p:tgtEl>
                                          <p:spTgt spid="12">
                                            <p:bg/>
                                          </p:spTgt>
                                        </p:tgtEl>
                                        <p:attrNameLst>
                                          <p:attrName>style.visibility</p:attrName>
                                        </p:attrNameLst>
                                      </p:cBhvr>
                                      <p:to>
                                        <p:strVal val="visible"/>
                                      </p:to>
                                    </p:set>
                                    <p:animEffect transition="in" filter="fade">
                                      <p:cBhvr>
                                        <p:cTn id="63" dur="500"/>
                                        <p:tgtEl>
                                          <p:spTgt spid="12">
                                            <p:bg/>
                                          </p:spTgt>
                                        </p:tgtEl>
                                      </p:cBhvr>
                                    </p:animEffect>
                                  </p:childTnLst>
                                </p:cTn>
                              </p:par>
                              <p:par>
                                <p:cTn id="64" presetID="10" presetClass="entr" presetSubtype="0" fill="hold" grpId="0" nodeType="withEffect">
                                  <p:stCondLst>
                                    <p:cond delay="0"/>
                                  </p:stCondLst>
                                  <p:childTnLst>
                                    <p:set>
                                      <p:cBhvr>
                                        <p:cTn id="65" dur="1" fill="hold">
                                          <p:stCondLst>
                                            <p:cond delay="0"/>
                                          </p:stCondLst>
                                        </p:cTn>
                                        <p:tgtEl>
                                          <p:spTgt spid="12">
                                            <p:txEl>
                                              <p:pRg st="0" end="0"/>
                                            </p:txEl>
                                          </p:spTgt>
                                        </p:tgtEl>
                                        <p:attrNameLst>
                                          <p:attrName>style.visibility</p:attrName>
                                        </p:attrNameLst>
                                      </p:cBhvr>
                                      <p:to>
                                        <p:strVal val="visible"/>
                                      </p:to>
                                    </p:set>
                                    <p:animEffect transition="in" filter="fade">
                                      <p:cBhvr>
                                        <p:cTn id="66" dur="500"/>
                                        <p:tgtEl>
                                          <p:spTgt spid="12">
                                            <p:txEl>
                                              <p:pRg st="0" end="0"/>
                                            </p:txEl>
                                          </p:spTgt>
                                        </p:tgtEl>
                                      </p:cBhvr>
                                    </p:animEffect>
                                  </p:childTnLst>
                                </p:cTn>
                              </p:par>
                            </p:childTnLst>
                          </p:cTn>
                        </p:par>
                      </p:childTnLst>
                    </p:cTn>
                  </p:par>
                  <p:par>
                    <p:cTn id="67" fill="hold">
                      <p:stCondLst>
                        <p:cond delay="indefinite"/>
                      </p:stCondLst>
                      <p:childTnLst>
                        <p:par>
                          <p:cTn id="68" fill="hold">
                            <p:stCondLst>
                              <p:cond delay="0"/>
                            </p:stCondLst>
                            <p:childTnLst>
                              <p:par>
                                <p:cTn id="69" presetID="10" presetClass="entr" presetSubtype="0" fill="hold" grpId="0" nodeType="clickEffect">
                                  <p:stCondLst>
                                    <p:cond delay="0"/>
                                  </p:stCondLst>
                                  <p:childTnLst>
                                    <p:set>
                                      <p:cBhvr>
                                        <p:cTn id="70" dur="1" fill="hold">
                                          <p:stCondLst>
                                            <p:cond delay="0"/>
                                          </p:stCondLst>
                                        </p:cTn>
                                        <p:tgtEl>
                                          <p:spTgt spid="13">
                                            <p:bg/>
                                          </p:spTgt>
                                        </p:tgtEl>
                                        <p:attrNameLst>
                                          <p:attrName>style.visibility</p:attrName>
                                        </p:attrNameLst>
                                      </p:cBhvr>
                                      <p:to>
                                        <p:strVal val="visible"/>
                                      </p:to>
                                    </p:set>
                                    <p:animEffect transition="in" filter="fade">
                                      <p:cBhvr>
                                        <p:cTn id="71" dur="500"/>
                                        <p:tgtEl>
                                          <p:spTgt spid="13">
                                            <p:bg/>
                                          </p:spTgt>
                                        </p:tgtEl>
                                      </p:cBhvr>
                                    </p:animEffect>
                                  </p:childTnLst>
                                </p:cTn>
                              </p:par>
                              <p:par>
                                <p:cTn id="72" presetID="10" presetClass="entr" presetSubtype="0" fill="hold" grpId="0" nodeType="withEffect">
                                  <p:stCondLst>
                                    <p:cond delay="0"/>
                                  </p:stCondLst>
                                  <p:childTnLst>
                                    <p:set>
                                      <p:cBhvr>
                                        <p:cTn id="73" dur="1" fill="hold">
                                          <p:stCondLst>
                                            <p:cond delay="0"/>
                                          </p:stCondLst>
                                        </p:cTn>
                                        <p:tgtEl>
                                          <p:spTgt spid="13">
                                            <p:txEl>
                                              <p:pRg st="0" end="0"/>
                                            </p:txEl>
                                          </p:spTgt>
                                        </p:tgtEl>
                                        <p:attrNameLst>
                                          <p:attrName>style.visibility</p:attrName>
                                        </p:attrNameLst>
                                      </p:cBhvr>
                                      <p:to>
                                        <p:strVal val="visible"/>
                                      </p:to>
                                    </p:set>
                                    <p:animEffect transition="in" filter="fade">
                                      <p:cBhvr>
                                        <p:cTn id="74" dur="500"/>
                                        <p:tgtEl>
                                          <p:spTgt spid="13">
                                            <p:txEl>
                                              <p:pRg st="0" end="0"/>
                                            </p:txEl>
                                          </p:spTgt>
                                        </p:tgtEl>
                                      </p:cBhvr>
                                    </p:animEffect>
                                  </p:childTnLst>
                                </p:cTn>
                              </p:par>
                            </p:childTnLst>
                          </p:cTn>
                        </p:par>
                      </p:childTnLst>
                    </p:cTn>
                  </p:par>
                  <p:par>
                    <p:cTn id="75" fill="hold">
                      <p:stCondLst>
                        <p:cond delay="indefinite"/>
                      </p:stCondLst>
                      <p:childTnLst>
                        <p:par>
                          <p:cTn id="76" fill="hold">
                            <p:stCondLst>
                              <p:cond delay="0"/>
                            </p:stCondLst>
                            <p:childTnLst>
                              <p:par>
                                <p:cTn id="77" presetID="10" presetClass="entr" presetSubtype="0" fill="hold" grpId="0" nodeType="clickEffect">
                                  <p:stCondLst>
                                    <p:cond delay="0"/>
                                  </p:stCondLst>
                                  <p:childTnLst>
                                    <p:set>
                                      <p:cBhvr>
                                        <p:cTn id="78" dur="1" fill="hold">
                                          <p:stCondLst>
                                            <p:cond delay="0"/>
                                          </p:stCondLst>
                                        </p:cTn>
                                        <p:tgtEl>
                                          <p:spTgt spid="15">
                                            <p:bg/>
                                          </p:spTgt>
                                        </p:tgtEl>
                                        <p:attrNameLst>
                                          <p:attrName>style.visibility</p:attrName>
                                        </p:attrNameLst>
                                      </p:cBhvr>
                                      <p:to>
                                        <p:strVal val="visible"/>
                                      </p:to>
                                    </p:set>
                                    <p:animEffect transition="in" filter="fade">
                                      <p:cBhvr>
                                        <p:cTn id="79" dur="500"/>
                                        <p:tgtEl>
                                          <p:spTgt spid="15">
                                            <p:bg/>
                                          </p:spTgt>
                                        </p:tgtEl>
                                      </p:cBhvr>
                                    </p:animEffect>
                                  </p:childTnLst>
                                </p:cTn>
                              </p:par>
                              <p:par>
                                <p:cTn id="80" presetID="10" presetClass="entr" presetSubtype="0" fill="hold" grpId="0" nodeType="withEffect">
                                  <p:stCondLst>
                                    <p:cond delay="0"/>
                                  </p:stCondLst>
                                  <p:childTnLst>
                                    <p:set>
                                      <p:cBhvr>
                                        <p:cTn id="81" dur="1" fill="hold">
                                          <p:stCondLst>
                                            <p:cond delay="0"/>
                                          </p:stCondLst>
                                        </p:cTn>
                                        <p:tgtEl>
                                          <p:spTgt spid="15">
                                            <p:txEl>
                                              <p:pRg st="0" end="0"/>
                                            </p:txEl>
                                          </p:spTgt>
                                        </p:tgtEl>
                                        <p:attrNameLst>
                                          <p:attrName>style.visibility</p:attrName>
                                        </p:attrNameLst>
                                      </p:cBhvr>
                                      <p:to>
                                        <p:strVal val="visible"/>
                                      </p:to>
                                    </p:set>
                                    <p:animEffect transition="in" filter="fade">
                                      <p:cBhvr>
                                        <p:cTn id="82" dur="500"/>
                                        <p:tgtEl>
                                          <p:spTgt spid="15">
                                            <p:txEl>
                                              <p:pRg st="0" end="0"/>
                                            </p:txEl>
                                          </p:spTgt>
                                        </p:tgtEl>
                                      </p:cBhvr>
                                    </p:animEffect>
                                  </p:childTnLst>
                                </p:cTn>
                              </p:par>
                            </p:childTnLst>
                          </p:cTn>
                        </p:par>
                      </p:childTnLst>
                    </p:cTn>
                  </p:par>
                  <p:par>
                    <p:cTn id="83" fill="hold">
                      <p:stCondLst>
                        <p:cond delay="indefinite"/>
                      </p:stCondLst>
                      <p:childTnLst>
                        <p:par>
                          <p:cTn id="84" fill="hold">
                            <p:stCondLst>
                              <p:cond delay="0"/>
                            </p:stCondLst>
                            <p:childTnLst>
                              <p:par>
                                <p:cTn id="85" presetID="10" presetClass="entr" presetSubtype="0" fill="hold" grpId="0" nodeType="clickEffect">
                                  <p:stCondLst>
                                    <p:cond delay="0"/>
                                  </p:stCondLst>
                                  <p:childTnLst>
                                    <p:set>
                                      <p:cBhvr>
                                        <p:cTn id="86" dur="1" fill="hold">
                                          <p:stCondLst>
                                            <p:cond delay="0"/>
                                          </p:stCondLst>
                                        </p:cTn>
                                        <p:tgtEl>
                                          <p:spTgt spid="16">
                                            <p:bg/>
                                          </p:spTgt>
                                        </p:tgtEl>
                                        <p:attrNameLst>
                                          <p:attrName>style.visibility</p:attrName>
                                        </p:attrNameLst>
                                      </p:cBhvr>
                                      <p:to>
                                        <p:strVal val="visible"/>
                                      </p:to>
                                    </p:set>
                                    <p:animEffect transition="in" filter="fade">
                                      <p:cBhvr>
                                        <p:cTn id="87" dur="500"/>
                                        <p:tgtEl>
                                          <p:spTgt spid="16">
                                            <p:bg/>
                                          </p:spTgt>
                                        </p:tgtEl>
                                      </p:cBhvr>
                                    </p:animEffect>
                                  </p:childTnLst>
                                </p:cTn>
                              </p:par>
                              <p:par>
                                <p:cTn id="88" presetID="10" presetClass="entr" presetSubtype="0" fill="hold" grpId="0" nodeType="withEffect">
                                  <p:stCondLst>
                                    <p:cond delay="0"/>
                                  </p:stCondLst>
                                  <p:childTnLst>
                                    <p:set>
                                      <p:cBhvr>
                                        <p:cTn id="89" dur="1" fill="hold">
                                          <p:stCondLst>
                                            <p:cond delay="0"/>
                                          </p:stCondLst>
                                        </p:cTn>
                                        <p:tgtEl>
                                          <p:spTgt spid="16">
                                            <p:txEl>
                                              <p:pRg st="0" end="0"/>
                                            </p:txEl>
                                          </p:spTgt>
                                        </p:tgtEl>
                                        <p:attrNameLst>
                                          <p:attrName>style.visibility</p:attrName>
                                        </p:attrNameLst>
                                      </p:cBhvr>
                                      <p:to>
                                        <p:strVal val="visible"/>
                                      </p:to>
                                    </p:set>
                                    <p:animEffect transition="in" filter="fade">
                                      <p:cBhvr>
                                        <p:cTn id="90" dur="500"/>
                                        <p:tgtEl>
                                          <p:spTgt spid="16">
                                            <p:txEl>
                                              <p:pRg st="0" end="0"/>
                                            </p:txEl>
                                          </p:spTgt>
                                        </p:tgtEl>
                                      </p:cBhvr>
                                    </p:animEffect>
                                  </p:childTnLst>
                                </p:cTn>
                              </p:par>
                            </p:childTnLst>
                          </p:cTn>
                        </p:par>
                      </p:childTnLst>
                    </p:cTn>
                  </p:par>
                  <p:par>
                    <p:cTn id="91" fill="hold">
                      <p:stCondLst>
                        <p:cond delay="indefinite"/>
                      </p:stCondLst>
                      <p:childTnLst>
                        <p:par>
                          <p:cTn id="92" fill="hold">
                            <p:stCondLst>
                              <p:cond delay="0"/>
                            </p:stCondLst>
                            <p:childTnLst>
                              <p:par>
                                <p:cTn id="93" presetID="10" presetClass="entr" presetSubtype="0" fill="hold" grpId="0" nodeType="clickEffect">
                                  <p:stCondLst>
                                    <p:cond delay="0"/>
                                  </p:stCondLst>
                                  <p:childTnLst>
                                    <p:set>
                                      <p:cBhvr>
                                        <p:cTn id="94" dur="1" fill="hold">
                                          <p:stCondLst>
                                            <p:cond delay="0"/>
                                          </p:stCondLst>
                                        </p:cTn>
                                        <p:tgtEl>
                                          <p:spTgt spid="17">
                                            <p:bg/>
                                          </p:spTgt>
                                        </p:tgtEl>
                                        <p:attrNameLst>
                                          <p:attrName>style.visibility</p:attrName>
                                        </p:attrNameLst>
                                      </p:cBhvr>
                                      <p:to>
                                        <p:strVal val="visible"/>
                                      </p:to>
                                    </p:set>
                                    <p:animEffect transition="in" filter="fade">
                                      <p:cBhvr>
                                        <p:cTn id="95" dur="500"/>
                                        <p:tgtEl>
                                          <p:spTgt spid="17">
                                            <p:bg/>
                                          </p:spTgt>
                                        </p:tgtEl>
                                      </p:cBhvr>
                                    </p:animEffect>
                                  </p:childTnLst>
                                </p:cTn>
                              </p:par>
                              <p:par>
                                <p:cTn id="96" presetID="10" presetClass="entr" presetSubtype="0" fill="hold" grpId="0" nodeType="withEffect">
                                  <p:stCondLst>
                                    <p:cond delay="0"/>
                                  </p:stCondLst>
                                  <p:childTnLst>
                                    <p:set>
                                      <p:cBhvr>
                                        <p:cTn id="97" dur="1" fill="hold">
                                          <p:stCondLst>
                                            <p:cond delay="0"/>
                                          </p:stCondLst>
                                        </p:cTn>
                                        <p:tgtEl>
                                          <p:spTgt spid="17">
                                            <p:txEl>
                                              <p:pRg st="0" end="0"/>
                                            </p:txEl>
                                          </p:spTgt>
                                        </p:tgtEl>
                                        <p:attrNameLst>
                                          <p:attrName>style.visibility</p:attrName>
                                        </p:attrNameLst>
                                      </p:cBhvr>
                                      <p:to>
                                        <p:strVal val="visible"/>
                                      </p:to>
                                    </p:set>
                                    <p:animEffect transition="in" filter="fade">
                                      <p:cBhvr>
                                        <p:cTn id="98" dur="500"/>
                                        <p:tgtEl>
                                          <p:spTgt spid="17">
                                            <p:txEl>
                                              <p:pRg st="0" end="0"/>
                                            </p:txEl>
                                          </p:spTgt>
                                        </p:tgtEl>
                                      </p:cBhvr>
                                    </p:animEffect>
                                  </p:childTnLst>
                                </p:cTn>
                              </p:par>
                            </p:childTnLst>
                          </p:cTn>
                        </p:par>
                      </p:childTnLst>
                    </p:cTn>
                  </p:par>
                  <p:par>
                    <p:cTn id="99" fill="hold">
                      <p:stCondLst>
                        <p:cond delay="indefinite"/>
                      </p:stCondLst>
                      <p:childTnLst>
                        <p:par>
                          <p:cTn id="100" fill="hold">
                            <p:stCondLst>
                              <p:cond delay="0"/>
                            </p:stCondLst>
                            <p:childTnLst>
                              <p:par>
                                <p:cTn id="101" presetID="10" presetClass="entr" presetSubtype="0" fill="hold" grpId="0" nodeType="clickEffect">
                                  <p:stCondLst>
                                    <p:cond delay="0"/>
                                  </p:stCondLst>
                                  <p:childTnLst>
                                    <p:set>
                                      <p:cBhvr>
                                        <p:cTn id="102" dur="1" fill="hold">
                                          <p:stCondLst>
                                            <p:cond delay="0"/>
                                          </p:stCondLst>
                                        </p:cTn>
                                        <p:tgtEl>
                                          <p:spTgt spid="19">
                                            <p:bg/>
                                          </p:spTgt>
                                        </p:tgtEl>
                                        <p:attrNameLst>
                                          <p:attrName>style.visibility</p:attrName>
                                        </p:attrNameLst>
                                      </p:cBhvr>
                                      <p:to>
                                        <p:strVal val="visible"/>
                                      </p:to>
                                    </p:set>
                                    <p:animEffect transition="in" filter="fade">
                                      <p:cBhvr>
                                        <p:cTn id="103" dur="500"/>
                                        <p:tgtEl>
                                          <p:spTgt spid="19">
                                            <p:bg/>
                                          </p:spTgt>
                                        </p:tgtEl>
                                      </p:cBhvr>
                                    </p:animEffect>
                                  </p:childTnLst>
                                </p:cTn>
                              </p:par>
                              <p:par>
                                <p:cTn id="104" presetID="10" presetClass="entr" presetSubtype="0" fill="hold" grpId="0" nodeType="withEffect">
                                  <p:stCondLst>
                                    <p:cond delay="0"/>
                                  </p:stCondLst>
                                  <p:childTnLst>
                                    <p:set>
                                      <p:cBhvr>
                                        <p:cTn id="105" dur="1" fill="hold">
                                          <p:stCondLst>
                                            <p:cond delay="0"/>
                                          </p:stCondLst>
                                        </p:cTn>
                                        <p:tgtEl>
                                          <p:spTgt spid="19">
                                            <p:txEl>
                                              <p:pRg st="0" end="0"/>
                                            </p:txEl>
                                          </p:spTgt>
                                        </p:tgtEl>
                                        <p:attrNameLst>
                                          <p:attrName>style.visibility</p:attrName>
                                        </p:attrNameLst>
                                      </p:cBhvr>
                                      <p:to>
                                        <p:strVal val="visible"/>
                                      </p:to>
                                    </p:set>
                                    <p:animEffect transition="in" filter="fade">
                                      <p:cBhvr>
                                        <p:cTn id="106" dur="500"/>
                                        <p:tgtEl>
                                          <p:spTgt spid="19">
                                            <p:txEl>
                                              <p:pRg st="0" end="0"/>
                                            </p:txEl>
                                          </p:spTgt>
                                        </p:tgtEl>
                                      </p:cBhvr>
                                    </p:animEffect>
                                  </p:childTnLst>
                                </p:cTn>
                              </p:par>
                            </p:childTnLst>
                          </p:cTn>
                        </p:par>
                      </p:childTnLst>
                    </p:cTn>
                  </p:par>
                  <p:par>
                    <p:cTn id="107" fill="hold">
                      <p:stCondLst>
                        <p:cond delay="indefinite"/>
                      </p:stCondLst>
                      <p:childTnLst>
                        <p:par>
                          <p:cTn id="108" fill="hold">
                            <p:stCondLst>
                              <p:cond delay="0"/>
                            </p:stCondLst>
                            <p:childTnLst>
                              <p:par>
                                <p:cTn id="109" presetID="10" presetClass="entr" presetSubtype="0" fill="hold" grpId="0" nodeType="clickEffect">
                                  <p:stCondLst>
                                    <p:cond delay="0"/>
                                  </p:stCondLst>
                                  <p:childTnLst>
                                    <p:set>
                                      <p:cBhvr>
                                        <p:cTn id="110" dur="1" fill="hold">
                                          <p:stCondLst>
                                            <p:cond delay="0"/>
                                          </p:stCondLst>
                                        </p:cTn>
                                        <p:tgtEl>
                                          <p:spTgt spid="20">
                                            <p:bg/>
                                          </p:spTgt>
                                        </p:tgtEl>
                                        <p:attrNameLst>
                                          <p:attrName>style.visibility</p:attrName>
                                        </p:attrNameLst>
                                      </p:cBhvr>
                                      <p:to>
                                        <p:strVal val="visible"/>
                                      </p:to>
                                    </p:set>
                                    <p:animEffect transition="in" filter="fade">
                                      <p:cBhvr>
                                        <p:cTn id="111" dur="500"/>
                                        <p:tgtEl>
                                          <p:spTgt spid="20">
                                            <p:bg/>
                                          </p:spTgt>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0">
                                            <p:txEl>
                                              <p:pRg st="0" end="0"/>
                                            </p:txEl>
                                          </p:spTgt>
                                        </p:tgtEl>
                                        <p:attrNameLst>
                                          <p:attrName>style.visibility</p:attrName>
                                        </p:attrNameLst>
                                      </p:cBhvr>
                                      <p:to>
                                        <p:strVal val="visible"/>
                                      </p:to>
                                    </p:set>
                                    <p:animEffect transition="in" filter="fade">
                                      <p:cBhvr>
                                        <p:cTn id="114" dur="500"/>
                                        <p:tgtEl>
                                          <p:spTgt spid="20">
                                            <p:txEl>
                                              <p:pRg st="0" end="0"/>
                                            </p:txEl>
                                          </p:spTgt>
                                        </p:tgtEl>
                                      </p:cBhvr>
                                    </p:animEffect>
                                  </p:childTnLst>
                                </p:cTn>
                              </p:par>
                            </p:childTnLst>
                          </p:cTn>
                        </p:par>
                      </p:childTnLst>
                    </p:cTn>
                  </p:par>
                  <p:par>
                    <p:cTn id="115" fill="hold">
                      <p:stCondLst>
                        <p:cond delay="indefinite"/>
                      </p:stCondLst>
                      <p:childTnLst>
                        <p:par>
                          <p:cTn id="116" fill="hold">
                            <p:stCondLst>
                              <p:cond delay="0"/>
                            </p:stCondLst>
                            <p:childTnLst>
                              <p:par>
                                <p:cTn id="117" presetID="10" presetClass="entr" presetSubtype="0" fill="hold" grpId="0" nodeType="clickEffect">
                                  <p:stCondLst>
                                    <p:cond delay="0"/>
                                  </p:stCondLst>
                                  <p:childTnLst>
                                    <p:set>
                                      <p:cBhvr>
                                        <p:cTn id="118" dur="1" fill="hold">
                                          <p:stCondLst>
                                            <p:cond delay="0"/>
                                          </p:stCondLst>
                                        </p:cTn>
                                        <p:tgtEl>
                                          <p:spTgt spid="21">
                                            <p:bg/>
                                          </p:spTgt>
                                        </p:tgtEl>
                                        <p:attrNameLst>
                                          <p:attrName>style.visibility</p:attrName>
                                        </p:attrNameLst>
                                      </p:cBhvr>
                                      <p:to>
                                        <p:strVal val="visible"/>
                                      </p:to>
                                    </p:set>
                                    <p:animEffect transition="in" filter="fade">
                                      <p:cBhvr>
                                        <p:cTn id="119" dur="500"/>
                                        <p:tgtEl>
                                          <p:spTgt spid="21">
                                            <p:bg/>
                                          </p:spTgt>
                                        </p:tgtEl>
                                      </p:cBhvr>
                                    </p:animEffect>
                                  </p:childTnLst>
                                </p:cTn>
                              </p:par>
                              <p:par>
                                <p:cTn id="120" presetID="10" presetClass="entr" presetSubtype="0" fill="hold" grpId="0" nodeType="withEffect">
                                  <p:stCondLst>
                                    <p:cond delay="0"/>
                                  </p:stCondLst>
                                  <p:childTnLst>
                                    <p:set>
                                      <p:cBhvr>
                                        <p:cTn id="121" dur="1" fill="hold">
                                          <p:stCondLst>
                                            <p:cond delay="0"/>
                                          </p:stCondLst>
                                        </p:cTn>
                                        <p:tgtEl>
                                          <p:spTgt spid="21">
                                            <p:txEl>
                                              <p:pRg st="0" end="0"/>
                                            </p:txEl>
                                          </p:spTgt>
                                        </p:tgtEl>
                                        <p:attrNameLst>
                                          <p:attrName>style.visibility</p:attrName>
                                        </p:attrNameLst>
                                      </p:cBhvr>
                                      <p:to>
                                        <p:strVal val="visible"/>
                                      </p:to>
                                    </p:set>
                                    <p:animEffect transition="in" filter="fade">
                                      <p:cBhvr>
                                        <p:cTn id="122" dur="500"/>
                                        <p:tgtEl>
                                          <p:spTgt spid="21">
                                            <p:txEl>
                                              <p:pRg st="0" end="0"/>
                                            </p:txEl>
                                          </p:spTgt>
                                        </p:tgtEl>
                                      </p:cBhvr>
                                    </p:animEffect>
                                  </p:childTnLst>
                                </p:cTn>
                              </p:par>
                            </p:childTnLst>
                          </p:cTn>
                        </p:par>
                      </p:childTnLst>
                    </p:cTn>
                  </p:par>
                  <p:par>
                    <p:cTn id="123" fill="hold">
                      <p:stCondLst>
                        <p:cond delay="indefinite"/>
                      </p:stCondLst>
                      <p:childTnLst>
                        <p:par>
                          <p:cTn id="124" fill="hold">
                            <p:stCondLst>
                              <p:cond delay="0"/>
                            </p:stCondLst>
                            <p:childTnLst>
                              <p:par>
                                <p:cTn id="125" presetID="10" presetClass="entr" presetSubtype="0" fill="hold" grpId="0" nodeType="clickEffect">
                                  <p:stCondLst>
                                    <p:cond delay="0"/>
                                  </p:stCondLst>
                                  <p:childTnLst>
                                    <p:set>
                                      <p:cBhvr>
                                        <p:cTn id="126" dur="1" fill="hold">
                                          <p:stCondLst>
                                            <p:cond delay="0"/>
                                          </p:stCondLst>
                                        </p:cTn>
                                        <p:tgtEl>
                                          <p:spTgt spid="22">
                                            <p:bg/>
                                          </p:spTgt>
                                        </p:tgtEl>
                                        <p:attrNameLst>
                                          <p:attrName>style.visibility</p:attrName>
                                        </p:attrNameLst>
                                      </p:cBhvr>
                                      <p:to>
                                        <p:strVal val="visible"/>
                                      </p:to>
                                    </p:set>
                                    <p:animEffect transition="in" filter="fade">
                                      <p:cBhvr>
                                        <p:cTn id="127" dur="500"/>
                                        <p:tgtEl>
                                          <p:spTgt spid="22">
                                            <p:bg/>
                                          </p:spTgt>
                                        </p:tgtEl>
                                      </p:cBhvr>
                                    </p:animEffect>
                                  </p:childTnLst>
                                </p:cTn>
                              </p:par>
                              <p:par>
                                <p:cTn id="128" presetID="10" presetClass="entr" presetSubtype="0" fill="hold" grpId="0" nodeType="withEffect">
                                  <p:stCondLst>
                                    <p:cond delay="0"/>
                                  </p:stCondLst>
                                  <p:childTnLst>
                                    <p:set>
                                      <p:cBhvr>
                                        <p:cTn id="129" dur="1" fill="hold">
                                          <p:stCondLst>
                                            <p:cond delay="0"/>
                                          </p:stCondLst>
                                        </p:cTn>
                                        <p:tgtEl>
                                          <p:spTgt spid="22">
                                            <p:txEl>
                                              <p:pRg st="0" end="0"/>
                                            </p:txEl>
                                          </p:spTgt>
                                        </p:tgtEl>
                                        <p:attrNameLst>
                                          <p:attrName>style.visibility</p:attrName>
                                        </p:attrNameLst>
                                      </p:cBhvr>
                                      <p:to>
                                        <p:strVal val="visible"/>
                                      </p:to>
                                    </p:set>
                                    <p:animEffect transition="in" filter="fade">
                                      <p:cBhvr>
                                        <p:cTn id="130" dur="500"/>
                                        <p:tgtEl>
                                          <p:spTgt spid="22">
                                            <p:txEl>
                                              <p:pRg st="0" end="0"/>
                                            </p:txEl>
                                          </p:spTgt>
                                        </p:tgtEl>
                                      </p:cBhvr>
                                    </p:animEffect>
                                  </p:childTnLst>
                                </p:cTn>
                              </p:par>
                            </p:childTnLst>
                          </p:cTn>
                        </p:par>
                      </p:childTnLst>
                    </p:cTn>
                  </p:par>
                  <p:par>
                    <p:cTn id="131" fill="hold">
                      <p:stCondLst>
                        <p:cond delay="indefinite"/>
                      </p:stCondLst>
                      <p:childTnLst>
                        <p:par>
                          <p:cTn id="132" fill="hold">
                            <p:stCondLst>
                              <p:cond delay="0"/>
                            </p:stCondLst>
                            <p:childTnLst>
                              <p:par>
                                <p:cTn id="133" presetID="10" presetClass="entr" presetSubtype="0" fill="hold" grpId="0" nodeType="clickEffect">
                                  <p:stCondLst>
                                    <p:cond delay="0"/>
                                  </p:stCondLst>
                                  <p:childTnLst>
                                    <p:set>
                                      <p:cBhvr>
                                        <p:cTn id="134" dur="1" fill="hold">
                                          <p:stCondLst>
                                            <p:cond delay="0"/>
                                          </p:stCondLst>
                                        </p:cTn>
                                        <p:tgtEl>
                                          <p:spTgt spid="24">
                                            <p:bg/>
                                          </p:spTgt>
                                        </p:tgtEl>
                                        <p:attrNameLst>
                                          <p:attrName>style.visibility</p:attrName>
                                        </p:attrNameLst>
                                      </p:cBhvr>
                                      <p:to>
                                        <p:strVal val="visible"/>
                                      </p:to>
                                    </p:set>
                                    <p:animEffect transition="in" filter="fade">
                                      <p:cBhvr>
                                        <p:cTn id="135" dur="500"/>
                                        <p:tgtEl>
                                          <p:spTgt spid="24">
                                            <p:bg/>
                                          </p:spTgt>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24">
                                            <p:txEl>
                                              <p:pRg st="0" end="0"/>
                                            </p:txEl>
                                          </p:spTgt>
                                        </p:tgtEl>
                                        <p:attrNameLst>
                                          <p:attrName>style.visibility</p:attrName>
                                        </p:attrNameLst>
                                      </p:cBhvr>
                                      <p:to>
                                        <p:strVal val="visible"/>
                                      </p:to>
                                    </p:set>
                                    <p:animEffect transition="in" filter="fade">
                                      <p:cBhvr>
                                        <p:cTn id="138" dur="500"/>
                                        <p:tgtEl>
                                          <p:spTgt spid="24">
                                            <p:txEl>
                                              <p:pRg st="0" end="0"/>
                                            </p:txEl>
                                          </p:spTgt>
                                        </p:tgtEl>
                                      </p:cBhvr>
                                    </p:animEffect>
                                  </p:childTnLst>
                                </p:cTn>
                              </p:par>
                            </p:childTnLst>
                          </p:cTn>
                        </p:par>
                      </p:childTnLst>
                    </p:cTn>
                  </p:par>
                  <p:par>
                    <p:cTn id="139" fill="hold">
                      <p:stCondLst>
                        <p:cond delay="indefinite"/>
                      </p:stCondLst>
                      <p:childTnLst>
                        <p:par>
                          <p:cTn id="140" fill="hold">
                            <p:stCondLst>
                              <p:cond delay="0"/>
                            </p:stCondLst>
                            <p:childTnLst>
                              <p:par>
                                <p:cTn id="141" presetID="10" presetClass="entr" presetSubtype="0" fill="hold" grpId="0" nodeType="clickEffect">
                                  <p:stCondLst>
                                    <p:cond delay="0"/>
                                  </p:stCondLst>
                                  <p:childTnLst>
                                    <p:set>
                                      <p:cBhvr>
                                        <p:cTn id="142" dur="1" fill="hold">
                                          <p:stCondLst>
                                            <p:cond delay="0"/>
                                          </p:stCondLst>
                                        </p:cTn>
                                        <p:tgtEl>
                                          <p:spTgt spid="25">
                                            <p:bg/>
                                          </p:spTgt>
                                        </p:tgtEl>
                                        <p:attrNameLst>
                                          <p:attrName>style.visibility</p:attrName>
                                        </p:attrNameLst>
                                      </p:cBhvr>
                                      <p:to>
                                        <p:strVal val="visible"/>
                                      </p:to>
                                    </p:set>
                                    <p:animEffect transition="in" filter="fade">
                                      <p:cBhvr>
                                        <p:cTn id="143" dur="500"/>
                                        <p:tgtEl>
                                          <p:spTgt spid="25">
                                            <p:bg/>
                                          </p:spTgt>
                                        </p:tgtEl>
                                      </p:cBhvr>
                                    </p:animEffect>
                                  </p:childTnLst>
                                </p:cTn>
                              </p:par>
                              <p:par>
                                <p:cTn id="144" presetID="10" presetClass="entr" presetSubtype="0" fill="hold" grpId="0" nodeType="withEffect">
                                  <p:stCondLst>
                                    <p:cond delay="0"/>
                                  </p:stCondLst>
                                  <p:childTnLst>
                                    <p:set>
                                      <p:cBhvr>
                                        <p:cTn id="145" dur="1" fill="hold">
                                          <p:stCondLst>
                                            <p:cond delay="0"/>
                                          </p:stCondLst>
                                        </p:cTn>
                                        <p:tgtEl>
                                          <p:spTgt spid="25">
                                            <p:txEl>
                                              <p:pRg st="0" end="0"/>
                                            </p:txEl>
                                          </p:spTgt>
                                        </p:tgtEl>
                                        <p:attrNameLst>
                                          <p:attrName>style.visibility</p:attrName>
                                        </p:attrNameLst>
                                      </p:cBhvr>
                                      <p:to>
                                        <p:strVal val="visible"/>
                                      </p:to>
                                    </p:set>
                                    <p:animEffect transition="in" filter="fade">
                                      <p:cBhvr>
                                        <p:cTn id="146" dur="500"/>
                                        <p:tgtEl>
                                          <p:spTgt spid="25">
                                            <p:txEl>
                                              <p:pRg st="0" end="0"/>
                                            </p:txEl>
                                          </p:spTgt>
                                        </p:tgtEl>
                                      </p:cBhvr>
                                    </p:animEffect>
                                  </p:childTnLst>
                                </p:cTn>
                              </p:par>
                            </p:childTnLst>
                          </p:cTn>
                        </p:par>
                      </p:childTnLst>
                    </p:cTn>
                  </p:par>
                  <p:par>
                    <p:cTn id="147" fill="hold">
                      <p:stCondLst>
                        <p:cond delay="indefinite"/>
                      </p:stCondLst>
                      <p:childTnLst>
                        <p:par>
                          <p:cTn id="148" fill="hold">
                            <p:stCondLst>
                              <p:cond delay="0"/>
                            </p:stCondLst>
                            <p:childTnLst>
                              <p:par>
                                <p:cTn id="149" presetID="10" presetClass="entr" presetSubtype="0" fill="hold" grpId="0" nodeType="clickEffect">
                                  <p:stCondLst>
                                    <p:cond delay="0"/>
                                  </p:stCondLst>
                                  <p:childTnLst>
                                    <p:set>
                                      <p:cBhvr>
                                        <p:cTn id="150" dur="1" fill="hold">
                                          <p:stCondLst>
                                            <p:cond delay="0"/>
                                          </p:stCondLst>
                                        </p:cTn>
                                        <p:tgtEl>
                                          <p:spTgt spid="26">
                                            <p:bg/>
                                          </p:spTgt>
                                        </p:tgtEl>
                                        <p:attrNameLst>
                                          <p:attrName>style.visibility</p:attrName>
                                        </p:attrNameLst>
                                      </p:cBhvr>
                                      <p:to>
                                        <p:strVal val="visible"/>
                                      </p:to>
                                    </p:set>
                                    <p:animEffect transition="in" filter="fade">
                                      <p:cBhvr>
                                        <p:cTn id="151" dur="500"/>
                                        <p:tgtEl>
                                          <p:spTgt spid="26">
                                            <p:bg/>
                                          </p:spTgt>
                                        </p:tgtEl>
                                      </p:cBhvr>
                                    </p:animEffect>
                                  </p:childTnLst>
                                </p:cTn>
                              </p:par>
                              <p:par>
                                <p:cTn id="152" presetID="10" presetClass="entr" presetSubtype="0" fill="hold" grpId="0" nodeType="withEffect">
                                  <p:stCondLst>
                                    <p:cond delay="0"/>
                                  </p:stCondLst>
                                  <p:childTnLst>
                                    <p:set>
                                      <p:cBhvr>
                                        <p:cTn id="153" dur="1" fill="hold">
                                          <p:stCondLst>
                                            <p:cond delay="0"/>
                                          </p:stCondLst>
                                        </p:cTn>
                                        <p:tgtEl>
                                          <p:spTgt spid="26">
                                            <p:txEl>
                                              <p:pRg st="0" end="0"/>
                                            </p:txEl>
                                          </p:spTgt>
                                        </p:tgtEl>
                                        <p:attrNameLst>
                                          <p:attrName>style.visibility</p:attrName>
                                        </p:attrNameLst>
                                      </p:cBhvr>
                                      <p:to>
                                        <p:strVal val="visible"/>
                                      </p:to>
                                    </p:set>
                                    <p:animEffect transition="in" filter="fade">
                                      <p:cBhvr>
                                        <p:cTn id="154" dur="500"/>
                                        <p:tgtEl>
                                          <p:spTgt spid="26">
                                            <p:txEl>
                                              <p:pRg st="0" end="0"/>
                                            </p:txEl>
                                          </p:spTgt>
                                        </p:tgtEl>
                                      </p:cBhvr>
                                    </p:animEffect>
                                  </p:childTnLst>
                                </p:cTn>
                              </p:par>
                            </p:childTnLst>
                          </p:cTn>
                        </p:par>
                      </p:childTnLst>
                    </p:cTn>
                  </p:par>
                  <p:par>
                    <p:cTn id="155" fill="hold">
                      <p:stCondLst>
                        <p:cond delay="indefinite"/>
                      </p:stCondLst>
                      <p:childTnLst>
                        <p:par>
                          <p:cTn id="156" fill="hold">
                            <p:stCondLst>
                              <p:cond delay="0"/>
                            </p:stCondLst>
                            <p:childTnLst>
                              <p:par>
                                <p:cTn id="157" presetID="10" presetClass="entr" presetSubtype="0" fill="hold" grpId="0" nodeType="clickEffect">
                                  <p:stCondLst>
                                    <p:cond delay="0"/>
                                  </p:stCondLst>
                                  <p:childTnLst>
                                    <p:set>
                                      <p:cBhvr>
                                        <p:cTn id="158" dur="1" fill="hold">
                                          <p:stCondLst>
                                            <p:cond delay="0"/>
                                          </p:stCondLst>
                                        </p:cTn>
                                        <p:tgtEl>
                                          <p:spTgt spid="27">
                                            <p:bg/>
                                          </p:spTgt>
                                        </p:tgtEl>
                                        <p:attrNameLst>
                                          <p:attrName>style.visibility</p:attrName>
                                        </p:attrNameLst>
                                      </p:cBhvr>
                                      <p:to>
                                        <p:strVal val="visible"/>
                                      </p:to>
                                    </p:set>
                                    <p:animEffect transition="in" filter="fade">
                                      <p:cBhvr>
                                        <p:cTn id="159" dur="500"/>
                                        <p:tgtEl>
                                          <p:spTgt spid="27">
                                            <p:bg/>
                                          </p:spTgt>
                                        </p:tgtEl>
                                      </p:cBhvr>
                                    </p:animEffect>
                                  </p:childTnLst>
                                </p:cTn>
                              </p:par>
                              <p:par>
                                <p:cTn id="160" presetID="10" presetClass="entr" presetSubtype="0" fill="hold" grpId="0" nodeType="withEffect">
                                  <p:stCondLst>
                                    <p:cond delay="0"/>
                                  </p:stCondLst>
                                  <p:childTnLst>
                                    <p:set>
                                      <p:cBhvr>
                                        <p:cTn id="161" dur="1" fill="hold">
                                          <p:stCondLst>
                                            <p:cond delay="0"/>
                                          </p:stCondLst>
                                        </p:cTn>
                                        <p:tgtEl>
                                          <p:spTgt spid="27">
                                            <p:txEl>
                                              <p:pRg st="0" end="0"/>
                                            </p:txEl>
                                          </p:spTgt>
                                        </p:tgtEl>
                                        <p:attrNameLst>
                                          <p:attrName>style.visibility</p:attrName>
                                        </p:attrNameLst>
                                      </p:cBhvr>
                                      <p:to>
                                        <p:strVal val="visible"/>
                                      </p:to>
                                    </p:set>
                                    <p:animEffect transition="in" filter="fade">
                                      <p:cBhvr>
                                        <p:cTn id="162" dur="500"/>
                                        <p:tgtEl>
                                          <p:spTgt spid="27">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6" grpId="0" build="p" animBg="1"/>
      <p:bldP spid="7" grpId="0" build="p" animBg="1"/>
      <p:bldP spid="8" grpId="0" build="p" animBg="1"/>
      <p:bldP spid="10" grpId="0" build="p" animBg="1"/>
      <p:bldP spid="11" grpId="0" build="p" animBg="1"/>
      <p:bldP spid="12" grpId="0" build="p" animBg="1"/>
      <p:bldP spid="13" grpId="0" build="p" animBg="1"/>
      <p:bldP spid="15" grpId="0" build="p" animBg="1"/>
      <p:bldP spid="16" grpId="0" build="p" animBg="1"/>
      <p:bldP spid="17" grpId="0" build="p" animBg="1"/>
      <p:bldP spid="19" grpId="0" build="p" animBg="1"/>
      <p:bldP spid="20" grpId="0" build="p" animBg="1"/>
      <p:bldP spid="21" grpId="0" build="p" animBg="1"/>
      <p:bldP spid="22" grpId="0" build="p" animBg="1"/>
      <p:bldP spid="24" grpId="0" build="p" animBg="1"/>
      <p:bldP spid="25" grpId="0" build="p" animBg="1"/>
      <p:bldP spid="26" grpId="0" build="p" animBg="1"/>
      <p:bldP spid="27" grpId="0" build="p" animBg="1"/>
    </p:bldLst>
  </p:timing>
</p:sld>
</file>

<file path=ppt/slides/slide8.xml><?xml version="1.0" encoding="utf-8"?>
<p:sld xmlns:a="http://schemas.openxmlformats.org/drawingml/2006/main" xmlns:r="http://schemas.openxmlformats.org/officeDocument/2006/relationships" xmlns:p="http://schemas.openxmlformats.org/presentationml/2006/main">
  <p:cSld name="Slide 9">
    <p:spTree>
      <p:nvGrpSpPr>
        <p:cNvPr id="1" name=""/>
        <p:cNvGrpSpPr/>
        <p:nvPr/>
      </p:nvGrpSpPr>
      <p:grpSpPr>
        <a:xfrm>
          <a:off x="0" y="0"/>
          <a:ext cx="0" cy="0"/>
          <a:chOff x="0" y="0"/>
          <a:chExt cx="0" cy="0"/>
        </a:xfrm>
      </p:grpSpPr>
      <p:sp>
        <p:nvSpPr>
          <p:cNvPr id="2" name="C_4_BD#8c148e75e?sp=1&amp;pid=6171e11ea&amp;color=0,55,96&amp;vtp=1&amp;bt=1&amp;bbb=1"/>
          <p:cNvSpPr/>
          <p:nvPr/>
        </p:nvSpPr>
        <p:spPr>
          <a:xfrm>
            <a:off x="502920" y="1508760"/>
            <a:ext cx="10570464" cy="431800"/>
          </a:xfrm>
          <a:prstGeom prst="rect">
            <a:avLst/>
          </a:prstGeom>
          <a:noFill/>
          <a:ln/>
        </p:spPr>
        <p:txBody>
          <a:bodyPr wrap="none" lIns="0" tIns="0" rIns="0" bIns="0" rtlCol="0" anchor="t"/>
          <a:lstStyle/>
          <a:p>
            <a:pPr algn="l">
              <a:lnSpc>
                <a:spcPts val="3700"/>
              </a:lnSpc>
            </a:pPr>
            <a:r>
              <a:rPr lang="en-US" altLang="zh-CN" sz="2200" b="1" i="0" dirty="0">
                <a:solidFill>
                  <a:srgbClr val="003760"/>
                </a:solidFill>
                <a:latin typeface="Times New Roman" pitchFamily="34" charset="0"/>
                <a:ea typeface="微软雅黑" pitchFamily="34" charset="-122"/>
                <a:cs typeface="Times New Roman" pitchFamily="34" charset="-120"/>
              </a:rPr>
              <a:t>四、语法专练：在空白处填入括号内单词的正确形式。</a:t>
            </a:r>
            <a:endParaRPr lang="en-US" altLang="zh-CN" sz="2200" dirty="0"/>
          </a:p>
        </p:txBody>
      </p:sp>
      <p:sp>
        <p:nvSpPr>
          <p:cNvPr id="3" name="QB_5_BD.51_1#17ba5f93e?pid=8c148e75e&amp;color=0,55,96&amp;vtp=1&amp;bbb=1&amp;hb=1"/>
          <p:cNvSpPr/>
          <p:nvPr/>
        </p:nvSpPr>
        <p:spPr>
          <a:xfrm>
            <a:off x="502920" y="1982124"/>
            <a:ext cx="10570464" cy="728790"/>
          </a:xfrm>
          <a:prstGeom prst="rect">
            <a:avLst/>
          </a:prstGeom>
          <a:noFill/>
          <a:ln/>
        </p:spPr>
        <p:txBody>
          <a:bodyPr wrap="none" lIns="0" tIns="0" rIns="0" bIns="0" rtlCol="0" anchor="t"/>
          <a:lstStyle/>
          <a:p>
            <a:pPr algn="l">
              <a:lnSpc>
                <a:spcPts val="3100"/>
              </a:lnSpc>
            </a:pPr>
            <a:r>
              <a:rPr lang="en-US" altLang="zh-CN" sz="1800" b="0" i="0" dirty="0">
                <a:solidFill>
                  <a:srgbClr val="003760"/>
                </a:solidFill>
                <a:latin typeface="Times New Roman" pitchFamily="34" charset="0"/>
                <a:ea typeface="微软雅黑" pitchFamily="34" charset="-122"/>
                <a:cs typeface="Times New Roman" pitchFamily="34" charset="-120"/>
              </a:rPr>
              <a:t>1.</a:t>
            </a:r>
            <a:r>
              <a:rPr lang="en-US" altLang="zh-CN" sz="1800" b="0" i="0">
                <a:solidFill>
                  <a:srgbClr val="003760"/>
                </a:solidFill>
                <a:latin typeface="Times New Roman" pitchFamily="34" charset="0"/>
                <a:ea typeface="微软雅黑" pitchFamily="34" charset="-122"/>
                <a:cs typeface="Times New Roman" pitchFamily="34" charset="-120"/>
              </a:rPr>
              <a:t>Rainforests</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such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speed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disappear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from</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Earth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near</a:t>
            </a:r>
            <a:r>
              <a:rPr lang="en-US" altLang="zh-CN" sz="1800" b="0" i="0">
                <a:solidFill>
                  <a:srgbClr val="003760"/>
                </a:solidFill>
                <a:latin typeface="SimSun" pitchFamily="34" charset="0"/>
                <a:ea typeface="SimSun" pitchFamily="34" charset="-122"/>
                <a:cs typeface="SimSun" pitchFamily="34" charset="-120"/>
              </a:rPr>
              <a:t> </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future</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4" name="QB_5_AN.52_1#17ba5f93e.blank?pid=8c148e75e&amp;color=0,55,96&amp;vpa=31&amp;vtp=1&amp;bbb=1"/>
          <p:cNvSpPr/>
          <p:nvPr/>
        </p:nvSpPr>
        <p:spPr>
          <a:xfrm>
            <a:off x="1822926" y="1932721"/>
            <a:ext cx="1462088" cy="341630"/>
          </a:xfrm>
          <a:prstGeom prst="rect">
            <a:avLst/>
          </a:prstGeom>
          <a:noFill/>
          <a:ln/>
        </p:spPr>
        <p:txBody>
          <a:bodyPr wrap="none" lIns="0" tIns="0" rIns="0" bIns="0" rtlCol="0" anchor="t"/>
          <a:lstStyle/>
          <a:p>
            <a:pPr algn="ctr">
              <a:lnSpc>
                <a:spcPts val="3000"/>
              </a:lnSpc>
            </a:pPr>
            <a:r>
              <a:rPr lang="en-US" altLang="zh-CN" b="0" i="0" dirty="0">
                <a:solidFill>
                  <a:srgbClr val="FF0000"/>
                </a:solidFill>
                <a:latin typeface="Times New Roman" pitchFamily="34" charset="0"/>
                <a:ea typeface="微软雅黑" pitchFamily="34" charset="-122"/>
                <a:cs typeface="Times New Roman" pitchFamily="34" charset="-120"/>
              </a:rPr>
              <a:t>are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being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cut</a:t>
            </a:r>
            <a:endParaRPr lang="en-US" altLang="zh-CN" dirty="0"/>
          </a:p>
        </p:txBody>
      </p:sp>
      <p:sp>
        <p:nvSpPr>
          <p:cNvPr id="5" name="QB_5_AS.53_1#17ba5f93e?pid=8c148e75e&amp;color=0,55,96&amp;vtp=1&amp;bbb=1&amp;hb=1"/>
          <p:cNvSpPr/>
          <p:nvPr/>
        </p:nvSpPr>
        <p:spPr>
          <a:xfrm>
            <a:off x="502920" y="2758567"/>
            <a:ext cx="10570464" cy="72898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句意为：热带雨林被砍伐的速度如此之快，在不久的将来它们会从地球上消失。根据语境可知</a:t>
            </a:r>
            <a:r>
              <a:rPr lang="en-US" altLang="zh-CN" sz="1800" b="0" i="0">
                <a:solidFill>
                  <a:srgbClr val="003760"/>
                </a:solidFill>
                <a:latin typeface="Times New Roman" pitchFamily="34" charset="0"/>
                <a:ea typeface="微软雅黑" pitchFamily="34" charset="-122"/>
                <a:cs typeface="Times New Roman" pitchFamily="34" charset="-120"/>
              </a:rPr>
              <a:t>，热</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带雨林正在被砍伐</a:t>
            </a:r>
            <a:r>
              <a:rPr lang="en-US" altLang="zh-CN" b="0" i="0" dirty="0">
                <a:solidFill>
                  <a:srgbClr val="003760"/>
                </a:solidFill>
                <a:latin typeface="Times New Roman" pitchFamily="34" charset="0"/>
                <a:ea typeface="微软雅黑" pitchFamily="34" charset="-122"/>
                <a:cs typeface="Times New Roman" pitchFamily="34" charset="-120"/>
              </a:rPr>
              <a:t>，应用现在进行时的被动语态。</a:t>
            </a:r>
            <a:endParaRPr lang="en-US" altLang="zh-CN" dirty="0"/>
          </a:p>
        </p:txBody>
      </p:sp>
      <p:sp>
        <p:nvSpPr>
          <p:cNvPr id="6" name="QB_5_BD.54_1#22d9be3e8?pid=8c148e75e&amp;color=0,55,96&amp;vtp=1&amp;bbb=1"/>
          <p:cNvSpPr/>
          <p:nvPr/>
        </p:nvSpPr>
        <p:spPr>
          <a:xfrm>
            <a:off x="502920" y="3532124"/>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2.A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cinema</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（build）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here.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next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month.</a:t>
            </a:r>
            <a:endParaRPr lang="en-US" altLang="zh-CN" sz="1800" dirty="0"/>
          </a:p>
        </p:txBody>
      </p:sp>
      <p:sp>
        <p:nvSpPr>
          <p:cNvPr id="7" name="QB_5_AN.55_1#22d9be3e8.blank?pid=8c148e75e&amp;color=0,55,96&amp;vpa=32&amp;vtp=1&amp;bbb=1"/>
          <p:cNvSpPr/>
          <p:nvPr/>
        </p:nvSpPr>
        <p:spPr>
          <a:xfrm>
            <a:off x="2203926" y="3472815"/>
            <a:ext cx="1474788" cy="341630"/>
          </a:xfrm>
          <a:prstGeom prst="rect">
            <a:avLst/>
          </a:prstGeom>
          <a:noFill/>
          <a:ln/>
        </p:spPr>
        <p:txBody>
          <a:bodyPr wrap="none" lIns="0" tIns="0" rIns="0" bIns="0" rtlCol="0" anchor="t"/>
          <a:lstStyle/>
          <a:p>
            <a:pPr algn="ctr">
              <a:lnSpc>
                <a:spcPts val="3000"/>
              </a:lnSpc>
            </a:pPr>
            <a:r>
              <a:rPr lang="en-US" altLang="zh-CN" b="0" i="0" dirty="0">
                <a:solidFill>
                  <a:srgbClr val="FF0000"/>
                </a:solidFill>
                <a:latin typeface="Times New Roman" pitchFamily="34" charset="0"/>
                <a:ea typeface="微软雅黑" pitchFamily="34" charset="-122"/>
                <a:cs typeface="Times New Roman" pitchFamily="34" charset="-120"/>
              </a:rPr>
              <a:t>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being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built</a:t>
            </a:r>
            <a:endParaRPr lang="en-US" altLang="zh-CN" dirty="0"/>
          </a:p>
        </p:txBody>
      </p:sp>
      <p:sp>
        <p:nvSpPr>
          <p:cNvPr id="8" name="QB_5_AS.56_1#22d9be3e8?pid=8c148e75e&amp;color=0,55,96&amp;vtp=1&amp;bbb=1&amp;hb=1"/>
          <p:cNvSpPr/>
          <p:nvPr/>
        </p:nvSpPr>
        <p:spPr>
          <a:xfrm>
            <a:off x="502920" y="3917506"/>
            <a:ext cx="10570464" cy="112268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句意为：这里正在建一个新的电影院。他们希望下个月能完工。根据“They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hope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finish</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next</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sz="1800" b="0" i="0">
                <a:solidFill>
                  <a:srgbClr val="003760"/>
                </a:solidFill>
                <a:latin typeface="Times New Roman" pitchFamily="34" charset="0"/>
                <a:ea typeface="微软雅黑" pitchFamily="34" charset="-122"/>
                <a:cs typeface="Times New Roman" pitchFamily="34" charset="-120"/>
              </a:rPr>
              <a:t>month</a:t>
            </a:r>
            <a:r>
              <a:rPr lang="en-US" altLang="zh-CN" sz="1800" b="0" i="0" dirty="0">
                <a:solidFill>
                  <a:srgbClr val="003760"/>
                </a:solidFill>
                <a:latin typeface="Times New Roman" pitchFamily="34" charset="0"/>
                <a:ea typeface="微软雅黑" pitchFamily="34" charset="-122"/>
                <a:cs typeface="Times New Roman" pitchFamily="34" charset="-120"/>
              </a:rPr>
              <a:t>.”可知，建造工作正在进行，且主语A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new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cinema与动词build之间为被动关系</a:t>
            </a:r>
            <a:r>
              <a:rPr lang="en-US" altLang="zh-CN" sz="1800" b="0" i="0">
                <a:solidFill>
                  <a:srgbClr val="003760"/>
                </a:solidFill>
                <a:latin typeface="Times New Roman" pitchFamily="34" charset="0"/>
                <a:ea typeface="微软雅黑" pitchFamily="34" charset="-122"/>
                <a:cs typeface="Times New Roman" pitchFamily="34" charset="-120"/>
              </a:rPr>
              <a:t>，应使用现在进行时</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的被动语态</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
        <p:nvSpPr>
          <p:cNvPr id="9" name="QB_5_BD.57_1#44a7db136?pid=8c148e75e&amp;color=0,55,96&amp;vtp=1&amp;bbb=1"/>
          <p:cNvSpPr/>
          <p:nvPr/>
        </p:nvSpPr>
        <p:spPr>
          <a:xfrm>
            <a:off x="502920" y="5083175"/>
            <a:ext cx="10570464" cy="341630"/>
          </a:xfrm>
          <a:prstGeom prst="rect">
            <a:avLst/>
          </a:prstGeom>
          <a:noFill/>
          <a:ln/>
        </p:spPr>
        <p:txBody>
          <a:bodyPr wrap="none" lIns="0" tIns="0" rIns="0" bIns="0" rtlCol="0" anchor="t"/>
          <a:lstStyle/>
          <a:p>
            <a:pPr algn="l">
              <a:lnSpc>
                <a:spcPts val="3000"/>
              </a:lnSpc>
            </a:pPr>
            <a:r>
              <a:rPr lang="en-US" altLang="zh-CN" sz="1800" b="0" i="0" dirty="0">
                <a:solidFill>
                  <a:srgbClr val="003760"/>
                </a:solidFill>
                <a:latin typeface="Times New Roman" pitchFamily="34" charset="0"/>
                <a:ea typeface="微软雅黑" pitchFamily="34" charset="-122"/>
                <a:cs typeface="Times New Roman" pitchFamily="34" charset="-120"/>
              </a:rPr>
              <a:t>3.The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patient</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（examine）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will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come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out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soon.</a:t>
            </a:r>
            <a:endParaRPr lang="en-US" altLang="zh-CN" sz="1800" dirty="0"/>
          </a:p>
        </p:txBody>
      </p:sp>
      <p:sp>
        <p:nvSpPr>
          <p:cNvPr id="10" name="QB_5_AN.58_1#44a7db136.blank?pid=8c148e75e&amp;color=0,55,96&amp;vpa=33&amp;vtp=1&amp;bbb=1"/>
          <p:cNvSpPr/>
          <p:nvPr/>
        </p:nvSpPr>
        <p:spPr>
          <a:xfrm>
            <a:off x="1861026" y="5023866"/>
            <a:ext cx="1944688" cy="341630"/>
          </a:xfrm>
          <a:prstGeom prst="rect">
            <a:avLst/>
          </a:prstGeom>
          <a:noFill/>
          <a:ln/>
        </p:spPr>
        <p:txBody>
          <a:bodyPr wrap="none" lIns="0" tIns="0" rIns="0" bIns="0" rtlCol="0" anchor="t"/>
          <a:lstStyle/>
          <a:p>
            <a:pPr algn="ctr">
              <a:lnSpc>
                <a:spcPts val="3000"/>
              </a:lnSpc>
            </a:pPr>
            <a:r>
              <a:rPr lang="en-US" altLang="zh-CN" b="0" i="0" dirty="0">
                <a:solidFill>
                  <a:srgbClr val="FF0000"/>
                </a:solidFill>
                <a:latin typeface="Times New Roman" pitchFamily="34" charset="0"/>
                <a:ea typeface="微软雅黑" pitchFamily="34" charset="-122"/>
                <a:cs typeface="Times New Roman" pitchFamily="34" charset="-120"/>
              </a:rPr>
              <a:t>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being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examined</a:t>
            </a:r>
            <a:endParaRPr lang="en-US" altLang="zh-CN" dirty="0"/>
          </a:p>
        </p:txBody>
      </p:sp>
      <p:sp>
        <p:nvSpPr>
          <p:cNvPr id="11" name="QB_5_AS.59_1#44a7db136?pid=8c148e75e&amp;color=0,55,96&amp;vtp=1&amp;bbb=1&amp;hb=1"/>
          <p:cNvSpPr/>
          <p:nvPr/>
        </p:nvSpPr>
        <p:spPr>
          <a:xfrm>
            <a:off x="502920" y="5468557"/>
            <a:ext cx="10570464" cy="728980"/>
          </a:xfrm>
          <a:prstGeom prst="rect">
            <a:avLst/>
          </a:prstGeom>
          <a:noFill/>
          <a:ln/>
        </p:spPr>
        <p:txBody>
          <a:bodyPr wrap="none" lIns="0" tIns="0" rIns="0" bIns="0" rtlCol="0" anchor="t"/>
          <a:lstStyle/>
          <a:p>
            <a:pPr algn="l">
              <a:lnSpc>
                <a:spcPts val="31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句意为：这位病人现在正在被检查。他很快就会出来了。根据句意可知</a:t>
            </a:r>
            <a:r>
              <a:rPr lang="en-US" altLang="zh-CN" sz="1800" b="0" i="0">
                <a:solidFill>
                  <a:srgbClr val="003760"/>
                </a:solidFill>
                <a:latin typeface="Times New Roman" pitchFamily="34" charset="0"/>
                <a:ea typeface="微软雅黑" pitchFamily="34" charset="-122"/>
                <a:cs typeface="Times New Roman" pitchFamily="34" charset="-120"/>
              </a:rPr>
              <a:t>，设空处应用现在进行时的</a:t>
            </a:r>
          </a:p>
          <a:p>
            <a:pPr>
              <a:lnSpc>
                <a:spcPts val="2900"/>
              </a:lnSpc>
            </a:pPr>
            <a:r>
              <a:rPr lang="en-US" altLang="zh-CN" b="0" i="0">
                <a:solidFill>
                  <a:srgbClr val="003760"/>
                </a:solidFill>
                <a:latin typeface="Times New Roman" pitchFamily="34" charset="0"/>
                <a:ea typeface="微软雅黑" pitchFamily="34" charset="-122"/>
                <a:cs typeface="Times New Roman" pitchFamily="34" charset="-120"/>
              </a:rPr>
              <a:t>被动语态</a:t>
            </a:r>
            <a:r>
              <a:rPr lang="en-US" altLang="zh-CN" b="0" i="0" dirty="0">
                <a:solidFill>
                  <a:srgbClr val="003760"/>
                </a:solidFill>
                <a:latin typeface="Times New Roman" pitchFamily="34" charset="0"/>
                <a:ea typeface="微软雅黑" pitchFamily="34" charset="-122"/>
                <a:cs typeface="Times New Roman"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8">
                                            <p:bg/>
                                          </p:spTgt>
                                        </p:tgtEl>
                                        <p:attrNameLst>
                                          <p:attrName>style.visibility</p:attrName>
                                        </p:attrNameLst>
                                      </p:cBhvr>
                                      <p:to>
                                        <p:strVal val="visible"/>
                                      </p:to>
                                    </p:set>
                                    <p:animEffect transition="in" filter="fade">
                                      <p:cBhvr>
                                        <p:cTn id="34" dur="500"/>
                                        <p:tgtEl>
                                          <p:spTgt spid="8">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8">
                                            <p:txEl>
                                              <p:pRg st="0" end="0"/>
                                            </p:txEl>
                                          </p:spTgt>
                                        </p:tgtEl>
                                        <p:attrNameLst>
                                          <p:attrName>style.visibility</p:attrName>
                                        </p:attrNameLst>
                                      </p:cBhvr>
                                      <p:to>
                                        <p:strVal val="visible"/>
                                      </p:to>
                                    </p:set>
                                    <p:animEffect transition="in" filter="fade">
                                      <p:cBhvr>
                                        <p:cTn id="37" dur="500"/>
                                        <p:tgtEl>
                                          <p:spTgt spid="8">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8">
                                            <p:txEl>
                                              <p:pRg st="1" end="1"/>
                                            </p:txEl>
                                          </p:spTgt>
                                        </p:tgtEl>
                                        <p:attrNameLst>
                                          <p:attrName>style.visibility</p:attrName>
                                        </p:attrNameLst>
                                      </p:cBhvr>
                                      <p:to>
                                        <p:strVal val="visible"/>
                                      </p:to>
                                    </p:set>
                                    <p:animEffect transition="in" filter="fade">
                                      <p:cBhvr>
                                        <p:cTn id="40" dur="500"/>
                                        <p:tgtEl>
                                          <p:spTgt spid="8">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8">
                                            <p:txEl>
                                              <p:pRg st="2" end="2"/>
                                            </p:txEl>
                                          </p:spTgt>
                                        </p:tgtEl>
                                        <p:attrNameLst>
                                          <p:attrName>style.visibility</p:attrName>
                                        </p:attrNameLst>
                                      </p:cBhvr>
                                      <p:to>
                                        <p:strVal val="visible"/>
                                      </p:to>
                                    </p:set>
                                    <p:animEffect transition="in" filter="fade">
                                      <p:cBhvr>
                                        <p:cTn id="43" dur="500"/>
                                        <p:tgtEl>
                                          <p:spTgt spid="8">
                                            <p:txEl>
                                              <p:pRg st="2" end="2"/>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10">
                                            <p:bg/>
                                          </p:spTgt>
                                        </p:tgtEl>
                                        <p:attrNameLst>
                                          <p:attrName>style.visibility</p:attrName>
                                        </p:attrNameLst>
                                      </p:cBhvr>
                                      <p:to>
                                        <p:strVal val="visible"/>
                                      </p:to>
                                    </p:set>
                                    <p:animEffect transition="in" filter="fade">
                                      <p:cBhvr>
                                        <p:cTn id="48" dur="500"/>
                                        <p:tgtEl>
                                          <p:spTgt spid="10">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10">
                                            <p:txEl>
                                              <p:pRg st="0" end="0"/>
                                            </p:txEl>
                                          </p:spTgt>
                                        </p:tgtEl>
                                        <p:attrNameLst>
                                          <p:attrName>style.visibility</p:attrName>
                                        </p:attrNameLst>
                                      </p:cBhvr>
                                      <p:to>
                                        <p:strVal val="visible"/>
                                      </p:to>
                                    </p:set>
                                    <p:animEffect transition="in" filter="fade">
                                      <p:cBhvr>
                                        <p:cTn id="51" dur="500"/>
                                        <p:tgtEl>
                                          <p:spTgt spid="10">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1">
                                            <p:bg/>
                                          </p:spTgt>
                                        </p:tgtEl>
                                        <p:attrNameLst>
                                          <p:attrName>style.visibility</p:attrName>
                                        </p:attrNameLst>
                                      </p:cBhvr>
                                      <p:to>
                                        <p:strVal val="visible"/>
                                      </p:to>
                                    </p:set>
                                    <p:animEffect transition="in" filter="fade">
                                      <p:cBhvr>
                                        <p:cTn id="56" dur="500"/>
                                        <p:tgtEl>
                                          <p:spTgt spid="11">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1">
                                            <p:txEl>
                                              <p:pRg st="0" end="0"/>
                                            </p:txEl>
                                          </p:spTgt>
                                        </p:tgtEl>
                                        <p:attrNameLst>
                                          <p:attrName>style.visibility</p:attrName>
                                        </p:attrNameLst>
                                      </p:cBhvr>
                                      <p:to>
                                        <p:strVal val="visible"/>
                                      </p:to>
                                    </p:set>
                                    <p:animEffect transition="in" filter="fade">
                                      <p:cBhvr>
                                        <p:cTn id="59" dur="500"/>
                                        <p:tgtEl>
                                          <p:spTgt spid="11">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1">
                                            <p:txEl>
                                              <p:pRg st="1" end="1"/>
                                            </p:txEl>
                                          </p:spTgt>
                                        </p:tgtEl>
                                        <p:attrNameLst>
                                          <p:attrName>style.visibility</p:attrName>
                                        </p:attrNameLst>
                                      </p:cBhvr>
                                      <p:to>
                                        <p:strVal val="visible"/>
                                      </p:to>
                                    </p:set>
                                    <p:animEffect transition="in" filter="fade">
                                      <p:cBhvr>
                                        <p:cTn id="62" dur="500"/>
                                        <p:tgtEl>
                                          <p:spTgt spid="11">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animBg="1"/>
      <p:bldP spid="5" grpId="0" build="p" animBg="1"/>
      <p:bldP spid="7" grpId="0" build="p" animBg="1"/>
      <p:bldP spid="8" grpId="0" build="p" animBg="1"/>
      <p:bldP spid="10" grpId="0" build="p" animBg="1"/>
      <p:bldP spid="11" grpId="0" build="p" animBg="1"/>
    </p:bldLst>
  </p:timing>
</p:sld>
</file>

<file path=ppt/slides/slide9.xml><?xml version="1.0" encoding="utf-8"?>
<p:sld xmlns:a="http://schemas.openxmlformats.org/drawingml/2006/main" xmlns:r="http://schemas.openxmlformats.org/officeDocument/2006/relationships" xmlns:p="http://schemas.openxmlformats.org/presentationml/2006/main">
  <p:cSld name="Slide 10">
    <p:spTree>
      <p:nvGrpSpPr>
        <p:cNvPr id="1" name=""/>
        <p:cNvGrpSpPr/>
        <p:nvPr/>
      </p:nvGrpSpPr>
      <p:grpSpPr>
        <a:xfrm>
          <a:off x="0" y="0"/>
          <a:ext cx="0" cy="0"/>
          <a:chOff x="0" y="0"/>
          <a:chExt cx="0" cy="0"/>
        </a:xfrm>
      </p:grpSpPr>
      <p:sp>
        <p:nvSpPr>
          <p:cNvPr id="2" name="QB_5_BD.60_1#132a65ee8?sp=1&amp;pid=8c148e75e&amp;color=0,55,96&amp;vtp=1&amp;bt=1&amp;bbb=1"/>
          <p:cNvSpPr/>
          <p:nvPr/>
        </p:nvSpPr>
        <p:spPr>
          <a:xfrm>
            <a:off x="502920" y="1512000"/>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4.—I</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suppose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police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know</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who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did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it.</a:t>
            </a:r>
            <a:endParaRPr lang="en-US" altLang="zh-CN" sz="1800" dirty="0"/>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a:t>
            </a:r>
            <a:r>
              <a:rPr lang="en-US" altLang="zh-CN" sz="1800" b="0" i="0" dirty="0">
                <a:solidFill>
                  <a:srgbClr val="003760"/>
                </a:solidFill>
                <a:latin typeface="Times New Roman" pitchFamily="34" charset="0"/>
                <a:ea typeface="微软雅黑" pitchFamily="34" charset="-122"/>
                <a:cs typeface="Times New Roman" pitchFamily="34" charset="-120"/>
              </a:rPr>
              <a:t>Well,</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surprisingly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do.</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has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been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arrested</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and</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（question）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now.</a:t>
            </a:r>
            <a:endParaRPr lang="en-US" altLang="zh-CN" sz="1800" dirty="0"/>
          </a:p>
        </p:txBody>
      </p:sp>
      <p:sp>
        <p:nvSpPr>
          <p:cNvPr id="3" name="QB_5_AN.61_1#132a65ee8.blank?pid=8c148e75e&amp;color=0,55,96&amp;vpa=34&amp;vtp=1&amp;bbb=1"/>
          <p:cNvSpPr/>
          <p:nvPr/>
        </p:nvSpPr>
        <p:spPr>
          <a:xfrm>
            <a:off x="6459187" y="1866965"/>
            <a:ext cx="20462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is</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being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questioned</a:t>
            </a:r>
            <a:endParaRPr lang="en-US" altLang="zh-CN" dirty="0"/>
          </a:p>
        </p:txBody>
      </p:sp>
      <p:sp>
        <p:nvSpPr>
          <p:cNvPr id="4" name="QB_5_AS.62_1#132a65ee8?pid=8c148e75e&amp;color=0,55,96&amp;vtp=1&amp;bbb=1&amp;hb=1"/>
          <p:cNvSpPr/>
          <p:nvPr/>
        </p:nvSpPr>
        <p:spPr>
          <a:xfrm>
            <a:off x="502920" y="2337119"/>
            <a:ext cx="10570464" cy="1192530"/>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句意为：——我认为警察不知道是谁做的这件事。——可是，令人惊讶的是他们知道</a:t>
            </a:r>
            <a:r>
              <a:rPr lang="en-US" altLang="zh-CN" sz="1800" b="0" i="0">
                <a:solidFill>
                  <a:srgbClr val="003760"/>
                </a:solidFill>
                <a:latin typeface="Times New Roman" pitchFamily="34" charset="0"/>
                <a:ea typeface="微软雅黑" pitchFamily="34" charset="-122"/>
                <a:cs typeface="Times New Roman" pitchFamily="34" charset="-120"/>
              </a:rPr>
              <a:t>。一名男子已</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经被逮捕了</a:t>
            </a:r>
            <a:r>
              <a:rPr lang="en-US" altLang="zh-CN" sz="1800" b="0" i="0" dirty="0">
                <a:solidFill>
                  <a:srgbClr val="003760"/>
                </a:solidFill>
                <a:latin typeface="Times New Roman" pitchFamily="34" charset="0"/>
                <a:ea typeface="微软雅黑" pitchFamily="34" charset="-122"/>
                <a:cs typeface="Times New Roman" pitchFamily="34" charset="-120"/>
              </a:rPr>
              <a:t>，现在正在被审问。结合now可知，审问工作正在进行，且主语A</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man与动词</a:t>
            </a:r>
            <a:r>
              <a:rPr lang="en-US" altLang="zh-CN" sz="1800" b="0" i="0">
                <a:solidFill>
                  <a:srgbClr val="003760"/>
                </a:solidFill>
                <a:latin typeface="Times New Roman" pitchFamily="34" charset="0"/>
                <a:ea typeface="微软雅黑" pitchFamily="34" charset="-122"/>
                <a:cs typeface="Times New Roman" pitchFamily="34" charset="-120"/>
              </a:rPr>
              <a:t>question之间为被</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动关系</a:t>
            </a:r>
            <a:r>
              <a:rPr lang="en-US" altLang="zh-CN" b="0" i="0" dirty="0">
                <a:solidFill>
                  <a:srgbClr val="003760"/>
                </a:solidFill>
                <a:latin typeface="Times New Roman" pitchFamily="34" charset="0"/>
                <a:ea typeface="微软雅黑" pitchFamily="34" charset="-122"/>
                <a:cs typeface="Times New Roman" pitchFamily="34" charset="-120"/>
              </a:rPr>
              <a:t>，应用现在进行时的被动语态。</a:t>
            </a:r>
            <a:endParaRPr lang="en-US" altLang="zh-CN" dirty="0"/>
          </a:p>
        </p:txBody>
      </p:sp>
      <p:sp>
        <p:nvSpPr>
          <p:cNvPr id="5" name="QB_5_BD.63_1#49ff913b7?pid=8c148e75e&amp;color=0,55,96&amp;vtp=1&amp;bbb=1&amp;hb=1"/>
          <p:cNvSpPr/>
          <p:nvPr/>
        </p:nvSpPr>
        <p:spPr>
          <a:xfrm>
            <a:off x="502920" y="3578544"/>
            <a:ext cx="10570464" cy="770255"/>
          </a:xfrm>
          <a:prstGeom prst="rect">
            <a:avLst/>
          </a:prstGeom>
          <a:noFill/>
          <a:ln/>
        </p:spPr>
        <p:txBody>
          <a:bodyPr wrap="none" lIns="0" tIns="0" rIns="0" bIns="0" rtlCol="0" anchor="t"/>
          <a:lstStyle/>
          <a:p>
            <a:pPr algn="l">
              <a:lnSpc>
                <a:spcPts val="3300"/>
              </a:lnSpc>
            </a:pPr>
            <a:r>
              <a:rPr lang="en-US" altLang="zh-CN" sz="1800" b="0" i="0" dirty="0">
                <a:solidFill>
                  <a:srgbClr val="003760"/>
                </a:solidFill>
                <a:latin typeface="Times New Roman" pitchFamily="34" charset="0"/>
                <a:ea typeface="微软雅黑" pitchFamily="34" charset="-122"/>
                <a:cs typeface="Times New Roman" pitchFamily="34" charset="-120"/>
              </a:rPr>
              <a:t>5.We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that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pieces</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of</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paper</a:t>
            </a:r>
            <a:r>
              <a:rPr lang="en-US" altLang="zh-CN" sz="1800" b="0" i="0">
                <a:solidFill>
                  <a:srgbClr val="003760"/>
                </a:solidFill>
                <a:latin typeface="SimSun" pitchFamily="34" charset="0"/>
                <a:ea typeface="SimSun" pitchFamily="34" charset="-122"/>
                <a:cs typeface="SimSun" pitchFamily="34" charset="-120"/>
              </a:rPr>
              <a:t> </a:t>
            </a:r>
            <a:r>
              <a:rPr lang="en-US" altLang="zh-CN" sz="1800" i="0">
                <a:solidFill>
                  <a:srgbClr val="003760"/>
                </a:solidFill>
                <a:latin typeface="SimSun" pitchFamily="34" charset="0"/>
                <a:ea typeface="SimSun" pitchFamily="34" charset="-122"/>
                <a:cs typeface="SimSun" pitchFamily="34" charset="-120"/>
              </a:rPr>
              <a:t>___________________________</a:t>
            </a:r>
            <a:r>
              <a:rPr lang="en-US" altLang="zh-CN" sz="1800" b="0" i="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（print）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quickly</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on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the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fast</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a:solidFill>
                  <a:srgbClr val="003760"/>
                </a:solidFill>
                <a:latin typeface="Times New Roman" pitchFamily="34" charset="0"/>
                <a:ea typeface="微软雅黑" pitchFamily="34" charset="-122"/>
                <a:cs typeface="Times New Roman" pitchFamily="34" charset="-120"/>
              </a:rPr>
              <a:t>moving</a:t>
            </a:r>
            <a:r>
              <a:rPr lang="en-US" altLang="zh-CN" sz="1800" b="0" i="0">
                <a:solidFill>
                  <a:srgbClr val="003760"/>
                </a:solidFill>
                <a:latin typeface="SimSun" pitchFamily="34" charset="0"/>
                <a:ea typeface="SimSun" pitchFamily="34" charset="-122"/>
                <a:cs typeface="SimSun" pitchFamily="34" charset="-120"/>
              </a:rPr>
              <a:t> </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printing</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machines.</a:t>
            </a:r>
            <a:endParaRPr lang="en-US" altLang="zh-CN" dirty="0"/>
          </a:p>
        </p:txBody>
      </p:sp>
      <p:sp>
        <p:nvSpPr>
          <p:cNvPr id="6" name="QB_5_AN.64_1#49ff913b7.blank?pid=8c148e75e&amp;color=0,55,96&amp;vpa=35&amp;vtp=1&amp;bbb=1"/>
          <p:cNvSpPr/>
          <p:nvPr/>
        </p:nvSpPr>
        <p:spPr>
          <a:xfrm>
            <a:off x="4116038" y="3535364"/>
            <a:ext cx="3011488" cy="351155"/>
          </a:xfrm>
          <a:prstGeom prst="rect">
            <a:avLst/>
          </a:prstGeom>
          <a:noFill/>
          <a:ln/>
        </p:spPr>
        <p:txBody>
          <a:bodyPr wrap="none" lIns="0" tIns="0" rIns="0" bIns="0" rtlCol="0" anchor="t"/>
          <a:lstStyle/>
          <a:p>
            <a:pPr algn="ctr">
              <a:lnSpc>
                <a:spcPts val="3100"/>
              </a:lnSpc>
            </a:pPr>
            <a:r>
              <a:rPr lang="en-US" altLang="zh-CN" b="0" i="0" dirty="0">
                <a:solidFill>
                  <a:srgbClr val="FF0000"/>
                </a:solidFill>
                <a:latin typeface="Times New Roman" pitchFamily="34" charset="0"/>
                <a:ea typeface="微软雅黑" pitchFamily="34" charset="-122"/>
                <a:cs typeface="Times New Roman" pitchFamily="34" charset="-120"/>
              </a:rPr>
              <a:t>are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being</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printed/are</a:t>
            </a:r>
            <a:r>
              <a:rPr lang="en-US" altLang="zh-CN" b="0" i="0" dirty="0">
                <a:solidFill>
                  <a:srgbClr val="FF0000"/>
                </a:solidFill>
                <a:latin typeface="SimSun" pitchFamily="34" charset="0"/>
                <a:ea typeface="SimSun" pitchFamily="34" charset="-122"/>
                <a:cs typeface="SimSun" pitchFamily="34" charset="-120"/>
              </a:rPr>
              <a:t> </a:t>
            </a:r>
            <a:r>
              <a:rPr lang="en-US" altLang="zh-CN" b="0" i="0" dirty="0">
                <a:solidFill>
                  <a:srgbClr val="FF0000"/>
                </a:solidFill>
                <a:latin typeface="Times New Roman" pitchFamily="34" charset="0"/>
                <a:ea typeface="微软雅黑" pitchFamily="34" charset="-122"/>
                <a:cs typeface="Times New Roman" pitchFamily="34" charset="-120"/>
              </a:rPr>
              <a:t>printing</a:t>
            </a:r>
            <a:endParaRPr lang="en-US" altLang="zh-CN" dirty="0"/>
          </a:p>
        </p:txBody>
      </p:sp>
      <p:sp>
        <p:nvSpPr>
          <p:cNvPr id="7" name="QB_5_AS.65_1#49ff913b7?pid=8c148e75e&amp;color=0,55,96&amp;vtp=1&amp;bbb=1&amp;hb=1"/>
          <p:cNvSpPr/>
          <p:nvPr/>
        </p:nvSpPr>
        <p:spPr>
          <a:xfrm>
            <a:off x="502920" y="4401504"/>
            <a:ext cx="10570464" cy="1608455"/>
          </a:xfrm>
          <a:prstGeom prst="rect">
            <a:avLst/>
          </a:prstGeom>
          <a:noFill/>
          <a:ln/>
        </p:spPr>
        <p:txBody>
          <a:bodyPr wrap="none" lIns="0" tIns="0" rIns="0" bIns="0" rtlCol="0" anchor="t"/>
          <a:lstStyle/>
          <a:p>
            <a:pPr algn="l">
              <a:lnSpc>
                <a:spcPts val="3300"/>
              </a:lnSpc>
            </a:pPr>
            <a:r>
              <a:rPr lang="en-US" altLang="zh-CN" sz="1800" b="1" i="0" dirty="0">
                <a:solidFill>
                  <a:srgbClr val="003760"/>
                </a:solidFill>
                <a:latin typeface="Times New Roman" pitchFamily="34" charset="0"/>
                <a:ea typeface="微软雅黑" pitchFamily="34" charset="-122"/>
                <a:cs typeface="Times New Roman" pitchFamily="34" charset="-120"/>
              </a:rPr>
              <a:t>[解析]</a:t>
            </a:r>
            <a:r>
              <a:rPr lang="en-US" altLang="zh-CN" sz="1800" b="1"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句意为：我们能够听到纸张正在飞快转动的印刷机上被快速地印刷。设空处在句中作</a:t>
            </a:r>
            <a:r>
              <a:rPr lang="en-US" altLang="zh-CN" sz="1800" b="0" i="0">
                <a:solidFill>
                  <a:srgbClr val="003760"/>
                </a:solidFill>
                <a:latin typeface="Times New Roman" pitchFamily="34" charset="0"/>
                <a:ea typeface="微软雅黑" pitchFamily="34" charset="-122"/>
                <a:cs typeface="Times New Roman" pitchFamily="34" charset="-120"/>
              </a:rPr>
              <a:t>that引导的宾</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语从句的谓语</a:t>
            </a:r>
            <a:r>
              <a:rPr lang="en-US" altLang="zh-CN" sz="1800" b="0" i="0" dirty="0">
                <a:solidFill>
                  <a:srgbClr val="003760"/>
                </a:solidFill>
                <a:latin typeface="Times New Roman" pitchFamily="34" charset="0"/>
                <a:ea typeface="微软雅黑" pitchFamily="34" charset="-122"/>
                <a:cs typeface="Times New Roman" pitchFamily="34" charset="-120"/>
              </a:rPr>
              <a:t>，结合句中的We</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can</a:t>
            </a:r>
            <a:r>
              <a:rPr lang="en-US" altLang="zh-CN" sz="1800" b="0" i="0" dirty="0">
                <a:solidFill>
                  <a:srgbClr val="003760"/>
                </a:solidFill>
                <a:latin typeface="SimSun" pitchFamily="34" charset="0"/>
                <a:ea typeface="SimSun" pitchFamily="34" charset="-122"/>
                <a:cs typeface="SimSun" pitchFamily="34" charset="-120"/>
              </a:rPr>
              <a:t> </a:t>
            </a:r>
            <a:r>
              <a:rPr lang="en-US" altLang="zh-CN" sz="1800" b="0" i="0" dirty="0">
                <a:solidFill>
                  <a:srgbClr val="003760"/>
                </a:solidFill>
                <a:latin typeface="Times New Roman" pitchFamily="34" charset="0"/>
                <a:ea typeface="微软雅黑" pitchFamily="34" charset="-122"/>
                <a:cs typeface="Times New Roman" pitchFamily="34" charset="-120"/>
              </a:rPr>
              <a:t>hear可知，“印刷”这一动作正在进行，paper与动词</a:t>
            </a:r>
            <a:r>
              <a:rPr lang="en-US" altLang="zh-CN" sz="1800" b="0" i="0">
                <a:solidFill>
                  <a:srgbClr val="003760"/>
                </a:solidFill>
                <a:latin typeface="Times New Roman" pitchFamily="34" charset="0"/>
                <a:ea typeface="微软雅黑" pitchFamily="34" charset="-122"/>
                <a:cs typeface="Times New Roman" pitchFamily="34" charset="-120"/>
              </a:rPr>
              <a:t>print之间为被动关</a:t>
            </a:r>
          </a:p>
          <a:p>
            <a:pPr>
              <a:lnSpc>
                <a:spcPts val="3300"/>
              </a:lnSpc>
            </a:pPr>
            <a:r>
              <a:rPr lang="en-US" altLang="zh-CN" sz="1800" b="0" i="0">
                <a:solidFill>
                  <a:srgbClr val="003760"/>
                </a:solidFill>
                <a:latin typeface="Times New Roman" pitchFamily="34" charset="0"/>
                <a:ea typeface="微软雅黑" pitchFamily="34" charset="-122"/>
                <a:cs typeface="Times New Roman" pitchFamily="34" charset="-120"/>
              </a:rPr>
              <a:t>系</a:t>
            </a:r>
            <a:r>
              <a:rPr lang="en-US" altLang="zh-CN" sz="1800" b="0" i="0" dirty="0">
                <a:solidFill>
                  <a:srgbClr val="003760"/>
                </a:solidFill>
                <a:latin typeface="Times New Roman" pitchFamily="34" charset="0"/>
                <a:ea typeface="微软雅黑" pitchFamily="34" charset="-122"/>
                <a:cs typeface="Times New Roman" pitchFamily="34" charset="-120"/>
              </a:rPr>
              <a:t>，应用被动语态，又因为print的进行时的主动形式可以表示被动含义，故也可用主动语态</a:t>
            </a:r>
            <a:r>
              <a:rPr lang="en-US" altLang="zh-CN" sz="1800" b="0" i="0">
                <a:solidFill>
                  <a:srgbClr val="003760"/>
                </a:solidFill>
                <a:latin typeface="Times New Roman" pitchFamily="34" charset="0"/>
                <a:ea typeface="微软雅黑" pitchFamily="34" charset="-122"/>
                <a:cs typeface="Times New Roman" pitchFamily="34" charset="-120"/>
              </a:rPr>
              <a:t>；从句主语</a:t>
            </a:r>
          </a:p>
          <a:p>
            <a:pPr>
              <a:lnSpc>
                <a:spcPts val="3100"/>
              </a:lnSpc>
            </a:pPr>
            <a:r>
              <a:rPr lang="en-US" altLang="zh-CN" b="0" i="0">
                <a:solidFill>
                  <a:srgbClr val="003760"/>
                </a:solidFill>
                <a:latin typeface="Times New Roman" pitchFamily="34" charset="0"/>
                <a:ea typeface="微软雅黑" pitchFamily="34" charset="-122"/>
                <a:cs typeface="Times New Roman" pitchFamily="34" charset="-120"/>
              </a:rPr>
              <a:t>pieces</a:t>
            </a:r>
            <a:r>
              <a:rPr lang="en-US" altLang="zh-CN" b="0" i="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of</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paper为复数概念，从句谓语应用复数形式，故填are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being</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printed/are</a:t>
            </a:r>
            <a:r>
              <a:rPr lang="en-US" altLang="zh-CN" b="0" i="0" dirty="0">
                <a:solidFill>
                  <a:srgbClr val="003760"/>
                </a:solidFill>
                <a:latin typeface="SimSun" pitchFamily="34" charset="0"/>
                <a:ea typeface="SimSun" pitchFamily="34" charset="-122"/>
                <a:cs typeface="SimSun" pitchFamily="34" charset="-120"/>
              </a:rPr>
              <a:t> </a:t>
            </a:r>
            <a:r>
              <a:rPr lang="en-US" altLang="zh-CN" b="0" i="0" dirty="0">
                <a:solidFill>
                  <a:srgbClr val="003760"/>
                </a:solidFill>
                <a:latin typeface="Times New Roman" pitchFamily="34" charset="0"/>
                <a:ea typeface="微软雅黑" pitchFamily="34" charset="-122"/>
                <a:cs typeface="Times New Roman" pitchFamily="34" charset="-120"/>
              </a:rPr>
              <a:t>printing。</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2" end="2"/>
                                            </p:txEl>
                                          </p:spTgt>
                                        </p:tgtEl>
                                        <p:attrNameLst>
                                          <p:attrName>style.visibility</p:attrName>
                                        </p:attrNameLst>
                                      </p:cBhvr>
                                      <p:to>
                                        <p:strVal val="visible"/>
                                      </p:to>
                                    </p:set>
                                    <p:animEffect transition="in" filter="fade">
                                      <p:cBhvr>
                                        <p:cTn id="46" dur="500"/>
                                        <p:tgtEl>
                                          <p:spTgt spid="7">
                                            <p:txEl>
                                              <p:pRg st="2" end="2"/>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3" end="3"/>
                                            </p:txEl>
                                          </p:spTgt>
                                        </p:tgtEl>
                                        <p:attrNameLst>
                                          <p:attrName>style.visibility</p:attrName>
                                        </p:attrNameLst>
                                      </p:cBhvr>
                                      <p:to>
                                        <p:strVal val="visible"/>
                                      </p:to>
                                    </p:set>
                                    <p:animEffect transition="in" filter="fade">
                                      <p:cBhvr>
                                        <p:cTn id="49" dur="500"/>
                                        <p:tgtEl>
                                          <p:spTgt spid="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animBg="1"/>
      <p:bldP spid="4" grpId="0" build="p" animBg="1"/>
      <p:bldP spid="6" grpId="0" build="p" animBg="1"/>
      <p:bldP spid="7" grpId="0" build="p" animBg="1"/>
    </p:bldLst>
  </p:timing>
</p:sld>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2</TotalTime>
  <Words>1579</Words>
  <Application>Microsoft Office PowerPoint</Application>
  <PresentationFormat>宽屏</PresentationFormat>
  <Paragraphs>178</Paragraphs>
  <Slides>15</Slides>
  <Notes>15</Notes>
  <HiddenSlides>0</HiddenSlides>
  <MMClips>0</MMClips>
  <ScaleCrop>false</ScaleCrop>
  <HeadingPairs>
    <vt:vector size="6" baseType="variant">
      <vt:variant>
        <vt:lpstr>已用的字体</vt:lpstr>
      </vt:variant>
      <vt:variant>
        <vt:i4>8</vt:i4>
      </vt:variant>
      <vt:variant>
        <vt:lpstr>主题</vt:lpstr>
      </vt:variant>
      <vt:variant>
        <vt:i4>1</vt:i4>
      </vt:variant>
      <vt:variant>
        <vt:lpstr>幻灯片标题</vt:lpstr>
      </vt:variant>
      <vt:variant>
        <vt:i4>15</vt:i4>
      </vt:variant>
    </vt:vector>
  </HeadingPairs>
  <TitlesOfParts>
    <vt:vector size="24" baseType="lpstr">
      <vt:lpstr>Arial (正文)</vt:lpstr>
      <vt:lpstr>仿宋</vt:lpstr>
      <vt:lpstr>SimSun</vt:lpstr>
      <vt:lpstr>微软雅黑</vt:lpstr>
      <vt:lpstr>印品黑体</vt:lpstr>
      <vt:lpstr>Arial</vt:lpstr>
      <vt:lpstr>Calibri</vt:lpstr>
      <vt:lpstr>Times New Roman</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subject/>
  <dc:creator/>
  <cp:keywords/>
  <dc:description/>
  <cp:lastModifiedBy>Administrator</cp:lastModifiedBy>
  <cp:revision>2</cp:revision>
  <dcterms:created xsi:type="dcterms:W3CDTF">2024-10-09T04:17:40Z</dcterms:created>
  <dcterms:modified xsi:type="dcterms:W3CDTF">2024-10-09T05:18:56Z</dcterms:modified>
  <cp:category/>
  <cp:contentStatus/>
</cp:coreProperties>
</file>